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1"/>
  </p:notesMasterIdLst>
  <p:sldIdLst>
    <p:sldId id="259" r:id="rId3"/>
    <p:sldId id="288" r:id="rId4"/>
    <p:sldId id="298" r:id="rId5"/>
    <p:sldId id="297" r:id="rId6"/>
    <p:sldId id="263" r:id="rId7"/>
    <p:sldId id="274" r:id="rId8"/>
    <p:sldId id="260" r:id="rId9"/>
    <p:sldId id="276" r:id="rId10"/>
    <p:sldId id="277" r:id="rId11"/>
    <p:sldId id="267" r:id="rId12"/>
    <p:sldId id="289" r:id="rId13"/>
    <p:sldId id="290" r:id="rId14"/>
    <p:sldId id="281" r:id="rId15"/>
    <p:sldId id="257" r:id="rId16"/>
    <p:sldId id="284" r:id="rId17"/>
    <p:sldId id="279" r:id="rId18"/>
    <p:sldId id="296" r:id="rId19"/>
    <p:sldId id="29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2E52"/>
    <a:srgbClr val="68C9D6"/>
    <a:srgbClr val="81E1F7"/>
    <a:srgbClr val="E874B9"/>
    <a:srgbClr val="DD3598"/>
    <a:srgbClr val="39AA8B"/>
    <a:srgbClr val="093254"/>
    <a:srgbClr val="4637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26"/>
  </p:normalViewPr>
  <p:slideViewPr>
    <p:cSldViewPr snapToGrid="0" snapToObjects="1">
      <p:cViewPr>
        <p:scale>
          <a:sx n="86" d="100"/>
          <a:sy n="86" d="100"/>
        </p:scale>
        <p:origin x="-1512" y="-756"/>
      </p:cViewPr>
      <p:guideLst>
        <p:guide orient="horz" pos="2160"/>
        <p:guide pos="3840"/>
      </p:guideLst>
    </p:cSldViewPr>
  </p:slideViewPr>
  <p:notesTextViewPr>
    <p:cViewPr>
      <p:scale>
        <a:sx n="1" d="1"/>
        <a:sy n="1" d="1"/>
      </p:scale>
      <p:origin x="0" y="0"/>
    </p:cViewPr>
  </p:notesTextViewPr>
  <p:sorterViewPr>
    <p:cViewPr>
      <p:scale>
        <a:sx n="100" d="100"/>
        <a:sy n="100" d="100"/>
      </p:scale>
      <p:origin x="0" y="-57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6.png"/><Relationship Id="rId12" Type="http://schemas.openxmlformats.org/officeDocument/2006/relationships/image" Target="../media/image49.svg"/><Relationship Id="rId2" Type="http://schemas.openxmlformats.org/officeDocument/2006/relationships/image" Target="../media/image39.svg"/><Relationship Id="rId16" Type="http://schemas.openxmlformats.org/officeDocument/2006/relationships/image" Target="../media/image53.svg"/><Relationship Id="rId1" Type="http://schemas.openxmlformats.org/officeDocument/2006/relationships/image" Target="../media/image43.png"/><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5.png"/><Relationship Id="rId15" Type="http://schemas.openxmlformats.org/officeDocument/2006/relationships/image" Target="../media/image50.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7.png"/><Relationship Id="rId14" Type="http://schemas.openxmlformats.org/officeDocument/2006/relationships/image" Target="../media/image51.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D62D8031-F577-4D13-AA9A-FE29356F140F}"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4746DC15-E1BB-4A8F-87F8-55DB9A29DAAF}">
      <dgm:prSet/>
      <dgm:spPr/>
      <dgm:t>
        <a:bodyPr/>
        <a:lstStyle/>
        <a:p>
          <a:pPr>
            <a:defRPr cap="all"/>
          </a:pPr>
          <a:r>
            <a:rPr lang="en-GB" b="0" i="0" dirty="0">
              <a:solidFill>
                <a:schemeClr val="tx1"/>
              </a:solidFill>
            </a:rPr>
            <a:t>Many jobs people said could not be done from home, will be proven they can be</a:t>
          </a:r>
          <a:endParaRPr lang="en-US" dirty="0">
            <a:solidFill>
              <a:schemeClr val="tx1"/>
            </a:solidFill>
          </a:endParaRPr>
        </a:p>
      </dgm:t>
    </dgm:pt>
    <dgm:pt modelId="{56069F1A-346D-43D3-A956-AEDEB4803063}" type="parTrans" cxnId="{DB8AE88B-524C-477C-8CFF-98EFDCC0993D}">
      <dgm:prSet/>
      <dgm:spPr/>
      <dgm:t>
        <a:bodyPr/>
        <a:lstStyle/>
        <a:p>
          <a:endParaRPr lang="en-US"/>
        </a:p>
      </dgm:t>
    </dgm:pt>
    <dgm:pt modelId="{E2A68D6C-AEC8-4506-B6B0-072FE8803B44}" type="sibTrans" cxnId="{DB8AE88B-524C-477C-8CFF-98EFDCC0993D}">
      <dgm:prSet/>
      <dgm:spPr/>
      <dgm:t>
        <a:bodyPr/>
        <a:lstStyle/>
        <a:p>
          <a:endParaRPr lang="en-US"/>
        </a:p>
      </dgm:t>
    </dgm:pt>
    <dgm:pt modelId="{FA828465-4450-4FB0-857A-CF541AC13C70}">
      <dgm:prSet/>
      <dgm:spPr/>
      <dgm:t>
        <a:bodyPr/>
        <a:lstStyle/>
        <a:p>
          <a:pPr>
            <a:defRPr cap="all"/>
          </a:pPr>
          <a:r>
            <a:rPr lang="en-GB" b="0" i="0" dirty="0">
              <a:solidFill>
                <a:schemeClr val="tx1"/>
              </a:solidFill>
            </a:rPr>
            <a:t>Flexible working will be seen and appreciated as equally valuable </a:t>
          </a:r>
          <a:endParaRPr lang="en-US" dirty="0">
            <a:solidFill>
              <a:schemeClr val="tx1"/>
            </a:solidFill>
          </a:endParaRPr>
        </a:p>
      </dgm:t>
    </dgm:pt>
    <dgm:pt modelId="{E0EA7465-41F7-4627-831E-B27691724C43}" type="parTrans" cxnId="{B026B72B-7B4C-4314-8322-D358CFE87938}">
      <dgm:prSet/>
      <dgm:spPr/>
      <dgm:t>
        <a:bodyPr/>
        <a:lstStyle/>
        <a:p>
          <a:endParaRPr lang="en-US"/>
        </a:p>
      </dgm:t>
    </dgm:pt>
    <dgm:pt modelId="{823C9068-0476-42BA-BAA6-B70DC3E1435B}" type="sibTrans" cxnId="{B026B72B-7B4C-4314-8322-D358CFE87938}">
      <dgm:prSet/>
      <dgm:spPr/>
      <dgm:t>
        <a:bodyPr/>
        <a:lstStyle/>
        <a:p>
          <a:endParaRPr lang="en-US"/>
        </a:p>
      </dgm:t>
    </dgm:pt>
    <dgm:pt modelId="{6C9FED70-0294-4F03-9C1D-2C710FEAD0AB}">
      <dgm:prSet/>
      <dgm:spPr/>
      <dgm:t>
        <a:bodyPr/>
        <a:lstStyle/>
        <a:p>
          <a:pPr>
            <a:defRPr cap="all"/>
          </a:pPr>
          <a:r>
            <a:rPr lang="en-GB" b="0" i="0" dirty="0">
              <a:solidFill>
                <a:schemeClr val="tx1"/>
              </a:solidFill>
            </a:rPr>
            <a:t>Less need to travel for work, giving people more time and have a huge positive environmental impact </a:t>
          </a:r>
          <a:endParaRPr lang="en-US" dirty="0">
            <a:solidFill>
              <a:schemeClr val="tx1"/>
            </a:solidFill>
          </a:endParaRPr>
        </a:p>
      </dgm:t>
    </dgm:pt>
    <dgm:pt modelId="{A2FC3AF0-6E7F-44A1-BEA0-F6AAE951BEDE}" type="parTrans" cxnId="{577C9B9E-D42E-44B1-BDA1-A0FF488E727F}">
      <dgm:prSet/>
      <dgm:spPr/>
      <dgm:t>
        <a:bodyPr/>
        <a:lstStyle/>
        <a:p>
          <a:endParaRPr lang="en-US"/>
        </a:p>
      </dgm:t>
    </dgm:pt>
    <dgm:pt modelId="{F986AC7A-BC95-4686-A796-C4768992A3D9}" type="sibTrans" cxnId="{577C9B9E-D42E-44B1-BDA1-A0FF488E727F}">
      <dgm:prSet/>
      <dgm:spPr/>
      <dgm:t>
        <a:bodyPr/>
        <a:lstStyle/>
        <a:p>
          <a:endParaRPr lang="en-US"/>
        </a:p>
      </dgm:t>
    </dgm:pt>
    <dgm:pt modelId="{A97B3AE3-D0F6-4EBB-BD75-1317326B84E3}">
      <dgm:prSet/>
      <dgm:spPr/>
      <dgm:t>
        <a:bodyPr/>
        <a:lstStyle/>
        <a:p>
          <a:pPr>
            <a:defRPr cap="all"/>
          </a:pPr>
          <a:r>
            <a:rPr lang="en-GB" b="0" i="0" dirty="0">
              <a:solidFill>
                <a:schemeClr val="tx1"/>
              </a:solidFill>
            </a:rPr>
            <a:t>We all notice and take more care of one another’s physical and mental health and well-being </a:t>
          </a:r>
          <a:endParaRPr lang="en-US" dirty="0">
            <a:solidFill>
              <a:schemeClr val="tx1"/>
            </a:solidFill>
          </a:endParaRPr>
        </a:p>
      </dgm:t>
    </dgm:pt>
    <dgm:pt modelId="{4363644B-A60D-4811-A035-027DAA56ED77}" type="parTrans" cxnId="{8552EA50-8D82-4C67-BD97-86ED0F204665}">
      <dgm:prSet/>
      <dgm:spPr/>
      <dgm:t>
        <a:bodyPr/>
        <a:lstStyle/>
        <a:p>
          <a:endParaRPr lang="en-US"/>
        </a:p>
      </dgm:t>
    </dgm:pt>
    <dgm:pt modelId="{374DE90B-2E63-4884-B999-73B9EB41F1A2}" type="sibTrans" cxnId="{8552EA50-8D82-4C67-BD97-86ED0F204665}">
      <dgm:prSet/>
      <dgm:spPr/>
      <dgm:t>
        <a:bodyPr/>
        <a:lstStyle/>
        <a:p>
          <a:endParaRPr lang="en-US"/>
        </a:p>
      </dgm:t>
    </dgm:pt>
    <dgm:pt modelId="{D3664049-778B-4682-971A-4D655925BDC5}">
      <dgm:prSet/>
      <dgm:spPr/>
      <dgm:t>
        <a:bodyPr/>
        <a:lstStyle/>
        <a:p>
          <a:pPr>
            <a:defRPr cap="all"/>
          </a:pPr>
          <a:r>
            <a:rPr lang="en-GB" b="0" i="0" dirty="0">
              <a:solidFill>
                <a:schemeClr val="tx1"/>
              </a:solidFill>
            </a:rPr>
            <a:t>We all recognise the value of our time, work more effectively and create time for the things that really matter to us </a:t>
          </a:r>
          <a:endParaRPr lang="en-US" dirty="0">
            <a:solidFill>
              <a:schemeClr val="tx1"/>
            </a:solidFill>
          </a:endParaRPr>
        </a:p>
      </dgm:t>
    </dgm:pt>
    <dgm:pt modelId="{2C67525A-9426-4C48-86B1-9F8DB71EDB0C}" type="parTrans" cxnId="{8877868D-8379-458D-9A36-8D6EB2007D53}">
      <dgm:prSet/>
      <dgm:spPr/>
      <dgm:t>
        <a:bodyPr/>
        <a:lstStyle/>
        <a:p>
          <a:endParaRPr lang="en-US"/>
        </a:p>
      </dgm:t>
    </dgm:pt>
    <dgm:pt modelId="{1CBF1DDB-2CF8-43A8-9B82-11D33AA138AF}" type="sibTrans" cxnId="{8877868D-8379-458D-9A36-8D6EB2007D53}">
      <dgm:prSet/>
      <dgm:spPr/>
      <dgm:t>
        <a:bodyPr/>
        <a:lstStyle/>
        <a:p>
          <a:endParaRPr lang="en-US"/>
        </a:p>
      </dgm:t>
    </dgm:pt>
    <dgm:pt modelId="{2334EDCB-274B-4183-A44A-C9B97E3949E8}">
      <dgm:prSet/>
      <dgm:spPr/>
      <dgm:t>
        <a:bodyPr/>
        <a:lstStyle/>
        <a:p>
          <a:pPr>
            <a:defRPr cap="all"/>
          </a:pPr>
          <a:r>
            <a:rPr lang="en-GB" b="0" i="0" dirty="0">
              <a:solidFill>
                <a:schemeClr val="tx1"/>
              </a:solidFill>
            </a:rPr>
            <a:t>The value of careers will be re-evaluated according to their value to society, rather than by simple financial return </a:t>
          </a:r>
          <a:endParaRPr lang="en-US" dirty="0">
            <a:solidFill>
              <a:schemeClr val="tx1"/>
            </a:solidFill>
          </a:endParaRPr>
        </a:p>
      </dgm:t>
    </dgm:pt>
    <dgm:pt modelId="{455681EB-5E18-4E67-BF78-E882E90D8B80}" type="parTrans" cxnId="{C6101061-16EC-485A-A481-D9E99EC3E820}">
      <dgm:prSet/>
      <dgm:spPr/>
      <dgm:t>
        <a:bodyPr/>
        <a:lstStyle/>
        <a:p>
          <a:endParaRPr lang="en-US"/>
        </a:p>
      </dgm:t>
    </dgm:pt>
    <dgm:pt modelId="{68872D78-4037-42AD-9F93-0395394A4609}" type="sibTrans" cxnId="{C6101061-16EC-485A-A481-D9E99EC3E820}">
      <dgm:prSet/>
      <dgm:spPr/>
      <dgm:t>
        <a:bodyPr/>
        <a:lstStyle/>
        <a:p>
          <a:endParaRPr lang="en-US"/>
        </a:p>
      </dgm:t>
    </dgm:pt>
    <dgm:pt modelId="{F25F4672-8333-47C8-94B8-6454FF427A80}">
      <dgm:prSet/>
      <dgm:spPr/>
      <dgm:t>
        <a:bodyPr/>
        <a:lstStyle/>
        <a:p>
          <a:pPr>
            <a:defRPr cap="all"/>
          </a:pPr>
          <a:r>
            <a:rPr lang="en-GB" b="0" i="0" dirty="0">
              <a:solidFill>
                <a:schemeClr val="tx1"/>
              </a:solidFill>
            </a:rPr>
            <a:t>We will be more thankful for the things many took for granted like income, job security or annual leave </a:t>
          </a:r>
          <a:endParaRPr lang="en-US" dirty="0">
            <a:solidFill>
              <a:schemeClr val="tx1"/>
            </a:solidFill>
          </a:endParaRPr>
        </a:p>
      </dgm:t>
    </dgm:pt>
    <dgm:pt modelId="{1D4B0415-48B9-4698-962A-96E8A54738FD}" type="parTrans" cxnId="{FFC934EC-4096-4D62-B01C-AA89C9A7CD95}">
      <dgm:prSet/>
      <dgm:spPr/>
      <dgm:t>
        <a:bodyPr/>
        <a:lstStyle/>
        <a:p>
          <a:endParaRPr lang="en-US"/>
        </a:p>
      </dgm:t>
    </dgm:pt>
    <dgm:pt modelId="{B634133A-905E-4D83-9D67-C87F6F87634C}" type="sibTrans" cxnId="{FFC934EC-4096-4D62-B01C-AA89C9A7CD95}">
      <dgm:prSet/>
      <dgm:spPr/>
      <dgm:t>
        <a:bodyPr/>
        <a:lstStyle/>
        <a:p>
          <a:endParaRPr lang="en-US"/>
        </a:p>
      </dgm:t>
    </dgm:pt>
    <dgm:pt modelId="{26A3DE90-B89A-4A6E-9087-A31CEA2BA8F7}">
      <dgm:prSet/>
      <dgm:spPr/>
      <dgm:t>
        <a:bodyPr/>
        <a:lstStyle/>
        <a:p>
          <a:pPr>
            <a:defRPr cap="all"/>
          </a:pPr>
          <a:r>
            <a:rPr lang="en-GB" b="0" i="0" dirty="0">
              <a:solidFill>
                <a:schemeClr val="tx1"/>
              </a:solidFill>
            </a:rPr>
            <a:t>We will be more kind and understanding that whilst work is an important and meaningful part of life, it is only one part of it</a:t>
          </a:r>
          <a:endParaRPr lang="en-US" dirty="0">
            <a:solidFill>
              <a:schemeClr val="tx1"/>
            </a:solidFill>
          </a:endParaRPr>
        </a:p>
      </dgm:t>
    </dgm:pt>
    <dgm:pt modelId="{16060360-35A4-4544-AEFB-C5117556565F}" type="parTrans" cxnId="{DB26A52A-9510-4479-B118-632CC2A54678}">
      <dgm:prSet/>
      <dgm:spPr/>
      <dgm:t>
        <a:bodyPr/>
        <a:lstStyle/>
        <a:p>
          <a:endParaRPr lang="en-US"/>
        </a:p>
      </dgm:t>
    </dgm:pt>
    <dgm:pt modelId="{1679E306-1C3B-41FC-B1FB-35ABEB965815}" type="sibTrans" cxnId="{DB26A52A-9510-4479-B118-632CC2A54678}">
      <dgm:prSet/>
      <dgm:spPr/>
      <dgm:t>
        <a:bodyPr/>
        <a:lstStyle/>
        <a:p>
          <a:endParaRPr lang="en-US"/>
        </a:p>
      </dgm:t>
    </dgm:pt>
    <dgm:pt modelId="{BDC2D9D5-AAA5-4817-B4C5-F26F437BA72B}" type="pres">
      <dgm:prSet presAssocID="{D62D8031-F577-4D13-AA9A-FE29356F140F}" presName="root" presStyleCnt="0">
        <dgm:presLayoutVars>
          <dgm:dir/>
          <dgm:resizeHandles val="exact"/>
        </dgm:presLayoutVars>
      </dgm:prSet>
      <dgm:spPr/>
      <dgm:t>
        <a:bodyPr/>
        <a:lstStyle/>
        <a:p>
          <a:endParaRPr lang="en-GB"/>
        </a:p>
      </dgm:t>
    </dgm:pt>
    <dgm:pt modelId="{E7B3D8DA-2630-4E90-8C47-7FE91AFDCC60}" type="pres">
      <dgm:prSet presAssocID="{4746DC15-E1BB-4A8F-87F8-55DB9A29DAAF}" presName="compNode" presStyleCnt="0"/>
      <dgm:spPr/>
    </dgm:pt>
    <dgm:pt modelId="{14023181-E33C-4D1F-AB16-D0C8CA973380}" type="pres">
      <dgm:prSet presAssocID="{4746DC15-E1BB-4A8F-87F8-55DB9A29DAAF}" presName="iconBgRect" presStyleLbl="bgShp" presStyleIdx="0" presStyleCnt="8"/>
      <dgm:spPr>
        <a:prstGeom prst="round2DiagRect">
          <a:avLst>
            <a:gd name="adj1" fmla="val 29727"/>
            <a:gd name="adj2" fmla="val 0"/>
          </a:avLst>
        </a:prstGeom>
      </dgm:spPr>
    </dgm:pt>
    <dgm:pt modelId="{C67CA009-420A-43B0-9B21-1490980C5F5E}" type="pres">
      <dgm:prSet presAssocID="{4746DC15-E1BB-4A8F-87F8-55DB9A29DAAF}"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House"/>
        </a:ext>
      </dgm:extLst>
    </dgm:pt>
    <dgm:pt modelId="{0FE66F0F-B9B5-4852-BBCE-FBBFB7C73D02}" type="pres">
      <dgm:prSet presAssocID="{4746DC15-E1BB-4A8F-87F8-55DB9A29DAAF}" presName="spaceRect" presStyleCnt="0"/>
      <dgm:spPr/>
    </dgm:pt>
    <dgm:pt modelId="{D4BCF2E4-45AA-4388-9E0B-A0CE156F7B00}" type="pres">
      <dgm:prSet presAssocID="{4746DC15-E1BB-4A8F-87F8-55DB9A29DAAF}" presName="textRect" presStyleLbl="revTx" presStyleIdx="0" presStyleCnt="8">
        <dgm:presLayoutVars>
          <dgm:chMax val="1"/>
          <dgm:chPref val="1"/>
        </dgm:presLayoutVars>
      </dgm:prSet>
      <dgm:spPr/>
      <dgm:t>
        <a:bodyPr/>
        <a:lstStyle/>
        <a:p>
          <a:endParaRPr lang="en-GB"/>
        </a:p>
      </dgm:t>
    </dgm:pt>
    <dgm:pt modelId="{C373208F-8FC1-447F-82EB-7E40AC86ABB4}" type="pres">
      <dgm:prSet presAssocID="{E2A68D6C-AEC8-4506-B6B0-072FE8803B44}" presName="sibTrans" presStyleCnt="0"/>
      <dgm:spPr/>
    </dgm:pt>
    <dgm:pt modelId="{FBB3E679-A8CA-4FD4-A294-46A923218872}" type="pres">
      <dgm:prSet presAssocID="{FA828465-4450-4FB0-857A-CF541AC13C70}" presName="compNode" presStyleCnt="0"/>
      <dgm:spPr/>
    </dgm:pt>
    <dgm:pt modelId="{F45726A7-E045-44A7-A5B2-02B0011FE05D}" type="pres">
      <dgm:prSet presAssocID="{FA828465-4450-4FB0-857A-CF541AC13C70}" presName="iconBgRect" presStyleLbl="bgShp" presStyleIdx="1" presStyleCnt="8"/>
      <dgm:spPr>
        <a:prstGeom prst="round2DiagRect">
          <a:avLst>
            <a:gd name="adj1" fmla="val 29727"/>
            <a:gd name="adj2" fmla="val 0"/>
          </a:avLst>
        </a:prstGeom>
      </dgm:spPr>
    </dgm:pt>
    <dgm:pt modelId="{3A8B558F-1361-42CC-A683-024F9E7B337D}" type="pres">
      <dgm:prSet presAssocID="{FA828465-4450-4FB0-857A-CF541AC13C70}"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Handshake"/>
        </a:ext>
      </dgm:extLst>
    </dgm:pt>
    <dgm:pt modelId="{32738117-8965-4050-A553-BC6A5A754715}" type="pres">
      <dgm:prSet presAssocID="{FA828465-4450-4FB0-857A-CF541AC13C70}" presName="spaceRect" presStyleCnt="0"/>
      <dgm:spPr/>
    </dgm:pt>
    <dgm:pt modelId="{4BD18DD9-AB70-4F62-8144-34AA5625BEAD}" type="pres">
      <dgm:prSet presAssocID="{FA828465-4450-4FB0-857A-CF541AC13C70}" presName="textRect" presStyleLbl="revTx" presStyleIdx="1" presStyleCnt="8">
        <dgm:presLayoutVars>
          <dgm:chMax val="1"/>
          <dgm:chPref val="1"/>
        </dgm:presLayoutVars>
      </dgm:prSet>
      <dgm:spPr/>
      <dgm:t>
        <a:bodyPr/>
        <a:lstStyle/>
        <a:p>
          <a:endParaRPr lang="en-GB"/>
        </a:p>
      </dgm:t>
    </dgm:pt>
    <dgm:pt modelId="{A2E2BF62-B8E6-43D1-BBAE-F6B2C58278E8}" type="pres">
      <dgm:prSet presAssocID="{823C9068-0476-42BA-BAA6-B70DC3E1435B}" presName="sibTrans" presStyleCnt="0"/>
      <dgm:spPr/>
    </dgm:pt>
    <dgm:pt modelId="{23A9792C-03DC-49D6-A676-60E745B1A105}" type="pres">
      <dgm:prSet presAssocID="{6C9FED70-0294-4F03-9C1D-2C710FEAD0AB}" presName="compNode" presStyleCnt="0"/>
      <dgm:spPr/>
    </dgm:pt>
    <dgm:pt modelId="{2C97D846-C35D-4154-8288-EE1C948CCC9D}" type="pres">
      <dgm:prSet presAssocID="{6C9FED70-0294-4F03-9C1D-2C710FEAD0AB}" presName="iconBgRect" presStyleLbl="bgShp" presStyleIdx="2" presStyleCnt="8"/>
      <dgm:spPr>
        <a:prstGeom prst="round2DiagRect">
          <a:avLst>
            <a:gd name="adj1" fmla="val 29727"/>
            <a:gd name="adj2" fmla="val 0"/>
          </a:avLst>
        </a:prstGeom>
      </dgm:spPr>
    </dgm:pt>
    <dgm:pt modelId="{A52F1CB0-9719-431C-8DA1-A9B5E3796B38}" type="pres">
      <dgm:prSet presAssocID="{6C9FED70-0294-4F03-9C1D-2C710FEAD0AB}"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Airplane"/>
        </a:ext>
      </dgm:extLst>
    </dgm:pt>
    <dgm:pt modelId="{F6BA8D8B-A94D-4A88-9748-961C5F52903E}" type="pres">
      <dgm:prSet presAssocID="{6C9FED70-0294-4F03-9C1D-2C710FEAD0AB}" presName="spaceRect" presStyleCnt="0"/>
      <dgm:spPr/>
    </dgm:pt>
    <dgm:pt modelId="{D64092E5-8E66-40F7-8CA4-4105603578E1}" type="pres">
      <dgm:prSet presAssocID="{6C9FED70-0294-4F03-9C1D-2C710FEAD0AB}" presName="textRect" presStyleLbl="revTx" presStyleIdx="2" presStyleCnt="8">
        <dgm:presLayoutVars>
          <dgm:chMax val="1"/>
          <dgm:chPref val="1"/>
        </dgm:presLayoutVars>
      </dgm:prSet>
      <dgm:spPr/>
      <dgm:t>
        <a:bodyPr/>
        <a:lstStyle/>
        <a:p>
          <a:endParaRPr lang="en-GB"/>
        </a:p>
      </dgm:t>
    </dgm:pt>
    <dgm:pt modelId="{44AF0C4B-0450-4F93-8094-88398D804803}" type="pres">
      <dgm:prSet presAssocID="{F986AC7A-BC95-4686-A796-C4768992A3D9}" presName="sibTrans" presStyleCnt="0"/>
      <dgm:spPr/>
    </dgm:pt>
    <dgm:pt modelId="{8A472536-21F9-4C37-8F0E-B717EDF1C98F}" type="pres">
      <dgm:prSet presAssocID="{A97B3AE3-D0F6-4EBB-BD75-1317326B84E3}" presName="compNode" presStyleCnt="0"/>
      <dgm:spPr/>
    </dgm:pt>
    <dgm:pt modelId="{179D8D1E-1467-47D3-BD9F-06849B7676DB}" type="pres">
      <dgm:prSet presAssocID="{A97B3AE3-D0F6-4EBB-BD75-1317326B84E3}" presName="iconBgRect" presStyleLbl="bgShp" presStyleIdx="3" presStyleCnt="8"/>
      <dgm:spPr>
        <a:prstGeom prst="round2DiagRect">
          <a:avLst>
            <a:gd name="adj1" fmla="val 29727"/>
            <a:gd name="adj2" fmla="val 0"/>
          </a:avLst>
        </a:prstGeom>
      </dgm:spPr>
    </dgm:pt>
    <dgm:pt modelId="{2E4460C9-AD1A-4363-A897-F426C344ED7D}" type="pres">
      <dgm:prSet presAssocID="{A97B3AE3-D0F6-4EBB-BD75-1317326B84E3}"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Brain in head"/>
        </a:ext>
      </dgm:extLst>
    </dgm:pt>
    <dgm:pt modelId="{9F2DB4F5-B45D-4E8E-97A4-03CA8CA96FD4}" type="pres">
      <dgm:prSet presAssocID="{A97B3AE3-D0F6-4EBB-BD75-1317326B84E3}" presName="spaceRect" presStyleCnt="0"/>
      <dgm:spPr/>
    </dgm:pt>
    <dgm:pt modelId="{350A42C4-1D72-4381-AF0F-B7FF625D8E26}" type="pres">
      <dgm:prSet presAssocID="{A97B3AE3-D0F6-4EBB-BD75-1317326B84E3}" presName="textRect" presStyleLbl="revTx" presStyleIdx="3" presStyleCnt="8">
        <dgm:presLayoutVars>
          <dgm:chMax val="1"/>
          <dgm:chPref val="1"/>
        </dgm:presLayoutVars>
      </dgm:prSet>
      <dgm:spPr/>
      <dgm:t>
        <a:bodyPr/>
        <a:lstStyle/>
        <a:p>
          <a:endParaRPr lang="en-GB"/>
        </a:p>
      </dgm:t>
    </dgm:pt>
    <dgm:pt modelId="{D241B7D2-F1E9-4F99-A59E-8190B6D8021D}" type="pres">
      <dgm:prSet presAssocID="{374DE90B-2E63-4884-B999-73B9EB41F1A2}" presName="sibTrans" presStyleCnt="0"/>
      <dgm:spPr/>
    </dgm:pt>
    <dgm:pt modelId="{3B7606A9-0B85-4253-A93D-2EA04E153236}" type="pres">
      <dgm:prSet presAssocID="{D3664049-778B-4682-971A-4D655925BDC5}" presName="compNode" presStyleCnt="0"/>
      <dgm:spPr/>
    </dgm:pt>
    <dgm:pt modelId="{FA892F5B-B1DA-4CDC-B89C-186C4B8354A1}" type="pres">
      <dgm:prSet presAssocID="{D3664049-778B-4682-971A-4D655925BDC5}" presName="iconBgRect" presStyleLbl="bgShp" presStyleIdx="4" presStyleCnt="8"/>
      <dgm:spPr>
        <a:prstGeom prst="round2DiagRect">
          <a:avLst>
            <a:gd name="adj1" fmla="val 29727"/>
            <a:gd name="adj2" fmla="val 0"/>
          </a:avLst>
        </a:prstGeom>
      </dgm:spPr>
    </dgm:pt>
    <dgm:pt modelId="{30952306-5331-4D4A-AD75-8A659A29FE15}" type="pres">
      <dgm:prSet presAssocID="{D3664049-778B-4682-971A-4D655925BDC5}"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Stopwatch"/>
        </a:ext>
      </dgm:extLst>
    </dgm:pt>
    <dgm:pt modelId="{18D8B50B-18DE-4A0B-A8FD-2BA2EDEE4D35}" type="pres">
      <dgm:prSet presAssocID="{D3664049-778B-4682-971A-4D655925BDC5}" presName="spaceRect" presStyleCnt="0"/>
      <dgm:spPr/>
    </dgm:pt>
    <dgm:pt modelId="{91947729-57D1-49B0-B967-CE0FBD184DB0}" type="pres">
      <dgm:prSet presAssocID="{D3664049-778B-4682-971A-4D655925BDC5}" presName="textRect" presStyleLbl="revTx" presStyleIdx="4" presStyleCnt="8">
        <dgm:presLayoutVars>
          <dgm:chMax val="1"/>
          <dgm:chPref val="1"/>
        </dgm:presLayoutVars>
      </dgm:prSet>
      <dgm:spPr/>
      <dgm:t>
        <a:bodyPr/>
        <a:lstStyle/>
        <a:p>
          <a:endParaRPr lang="en-GB"/>
        </a:p>
      </dgm:t>
    </dgm:pt>
    <dgm:pt modelId="{191A28E3-89FC-44E0-AD8B-3A5DB33411C6}" type="pres">
      <dgm:prSet presAssocID="{1CBF1DDB-2CF8-43A8-9B82-11D33AA138AF}" presName="sibTrans" presStyleCnt="0"/>
      <dgm:spPr/>
    </dgm:pt>
    <dgm:pt modelId="{E3C4789B-810F-4A82-9829-38507A7CD801}" type="pres">
      <dgm:prSet presAssocID="{2334EDCB-274B-4183-A44A-C9B97E3949E8}" presName="compNode" presStyleCnt="0"/>
      <dgm:spPr/>
    </dgm:pt>
    <dgm:pt modelId="{088639C4-32A8-4B5B-A3AE-5B6C37648067}" type="pres">
      <dgm:prSet presAssocID="{2334EDCB-274B-4183-A44A-C9B97E3949E8}" presName="iconBgRect" presStyleLbl="bgShp" presStyleIdx="5" presStyleCnt="8"/>
      <dgm:spPr>
        <a:prstGeom prst="round2DiagRect">
          <a:avLst>
            <a:gd name="adj1" fmla="val 29727"/>
            <a:gd name="adj2" fmla="val 0"/>
          </a:avLst>
        </a:prstGeom>
      </dgm:spPr>
    </dgm:pt>
    <dgm:pt modelId="{7421A462-24EA-4164-8450-316AFEA5ECD1}" type="pres">
      <dgm:prSet presAssocID="{2334EDCB-274B-4183-A44A-C9B97E3949E8}"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id="0" name="" descr="Money"/>
        </a:ext>
      </dgm:extLst>
    </dgm:pt>
    <dgm:pt modelId="{34F6A333-4EDE-4728-97EB-CF9E6911FD2C}" type="pres">
      <dgm:prSet presAssocID="{2334EDCB-274B-4183-A44A-C9B97E3949E8}" presName="spaceRect" presStyleCnt="0"/>
      <dgm:spPr/>
    </dgm:pt>
    <dgm:pt modelId="{C0D05079-9513-4B47-9405-76327EAEB2D9}" type="pres">
      <dgm:prSet presAssocID="{2334EDCB-274B-4183-A44A-C9B97E3949E8}" presName="textRect" presStyleLbl="revTx" presStyleIdx="5" presStyleCnt="8">
        <dgm:presLayoutVars>
          <dgm:chMax val="1"/>
          <dgm:chPref val="1"/>
        </dgm:presLayoutVars>
      </dgm:prSet>
      <dgm:spPr/>
      <dgm:t>
        <a:bodyPr/>
        <a:lstStyle/>
        <a:p>
          <a:endParaRPr lang="en-GB"/>
        </a:p>
      </dgm:t>
    </dgm:pt>
    <dgm:pt modelId="{B39C8B7A-9CB9-449D-8FF2-9EC37A3FCA0B}" type="pres">
      <dgm:prSet presAssocID="{68872D78-4037-42AD-9F93-0395394A4609}" presName="sibTrans" presStyleCnt="0"/>
      <dgm:spPr/>
    </dgm:pt>
    <dgm:pt modelId="{90471AC6-8B83-4843-9D1E-E3D621F4D1FA}" type="pres">
      <dgm:prSet presAssocID="{F25F4672-8333-47C8-94B8-6454FF427A80}" presName="compNode" presStyleCnt="0"/>
      <dgm:spPr/>
    </dgm:pt>
    <dgm:pt modelId="{6FFD311D-99DC-452E-9267-DD5059C86436}" type="pres">
      <dgm:prSet presAssocID="{F25F4672-8333-47C8-94B8-6454FF427A80}" presName="iconBgRect" presStyleLbl="bgShp" presStyleIdx="6" presStyleCnt="8"/>
      <dgm:spPr>
        <a:prstGeom prst="round2DiagRect">
          <a:avLst>
            <a:gd name="adj1" fmla="val 29727"/>
            <a:gd name="adj2" fmla="val 0"/>
          </a:avLst>
        </a:prstGeom>
      </dgm:spPr>
    </dgm:pt>
    <dgm:pt modelId="{1254A0FE-049D-40EF-BB03-0CB0231E4C42}" type="pres">
      <dgm:prSet presAssocID="{F25F4672-8333-47C8-94B8-6454FF427A80}"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a:noFill/>
        </a:ln>
      </dgm:spPr>
      <dgm:extLst>
        <a:ext uri="{E40237B7-FDA0-4F09-8148-C483321AD2D9}">
          <dgm14:cNvPr xmlns:dgm14="http://schemas.microsoft.com/office/drawing/2010/diagram" id="0" name="" descr="Turkey"/>
        </a:ext>
      </dgm:extLst>
    </dgm:pt>
    <dgm:pt modelId="{7D7FEF65-E18E-4D10-AAF5-5F93B47E372C}" type="pres">
      <dgm:prSet presAssocID="{F25F4672-8333-47C8-94B8-6454FF427A80}" presName="spaceRect" presStyleCnt="0"/>
      <dgm:spPr/>
    </dgm:pt>
    <dgm:pt modelId="{08F841B9-2473-400F-B3E1-97056403927D}" type="pres">
      <dgm:prSet presAssocID="{F25F4672-8333-47C8-94B8-6454FF427A80}" presName="textRect" presStyleLbl="revTx" presStyleIdx="6" presStyleCnt="8">
        <dgm:presLayoutVars>
          <dgm:chMax val="1"/>
          <dgm:chPref val="1"/>
        </dgm:presLayoutVars>
      </dgm:prSet>
      <dgm:spPr/>
      <dgm:t>
        <a:bodyPr/>
        <a:lstStyle/>
        <a:p>
          <a:endParaRPr lang="en-GB"/>
        </a:p>
      </dgm:t>
    </dgm:pt>
    <dgm:pt modelId="{01D5C7A6-7328-4044-8A21-CD20181D5FBF}" type="pres">
      <dgm:prSet presAssocID="{B634133A-905E-4D83-9D67-C87F6F87634C}" presName="sibTrans" presStyleCnt="0"/>
      <dgm:spPr/>
    </dgm:pt>
    <dgm:pt modelId="{1D4FEE3F-588A-44A4-8959-6521B3F0960B}" type="pres">
      <dgm:prSet presAssocID="{26A3DE90-B89A-4A6E-9087-A31CEA2BA8F7}" presName="compNode" presStyleCnt="0"/>
      <dgm:spPr/>
    </dgm:pt>
    <dgm:pt modelId="{561B7881-2A0A-4BB6-966D-94158F845BA4}" type="pres">
      <dgm:prSet presAssocID="{26A3DE90-B89A-4A6E-9087-A31CEA2BA8F7}" presName="iconBgRect" presStyleLbl="bgShp" presStyleIdx="7" presStyleCnt="8"/>
      <dgm:spPr>
        <a:prstGeom prst="round2DiagRect">
          <a:avLst>
            <a:gd name="adj1" fmla="val 29727"/>
            <a:gd name="adj2" fmla="val 0"/>
          </a:avLst>
        </a:prstGeom>
      </dgm:spPr>
    </dgm:pt>
    <dgm:pt modelId="{13A5F05C-AC23-4454-AEB7-76C6CF162F29}" type="pres">
      <dgm:prSet presAssocID="{26A3DE90-B89A-4A6E-9087-A31CEA2BA8F7}"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a:blipFill>
        <a:ln>
          <a:noFill/>
        </a:ln>
      </dgm:spPr>
      <dgm:extLst>
        <a:ext uri="{E40237B7-FDA0-4F09-8148-C483321AD2D9}">
          <dgm14:cNvPr xmlns:dgm14="http://schemas.microsoft.com/office/drawing/2010/diagram" id="0" name="" descr="Light Bulb and Gear"/>
        </a:ext>
      </dgm:extLst>
    </dgm:pt>
    <dgm:pt modelId="{DA9E8298-0C97-4C83-AF5D-0C83A79484A2}" type="pres">
      <dgm:prSet presAssocID="{26A3DE90-B89A-4A6E-9087-A31CEA2BA8F7}" presName="spaceRect" presStyleCnt="0"/>
      <dgm:spPr/>
    </dgm:pt>
    <dgm:pt modelId="{B835C241-B7BA-4C53-A2D4-27EBE2E263FF}" type="pres">
      <dgm:prSet presAssocID="{26A3DE90-B89A-4A6E-9087-A31CEA2BA8F7}" presName="textRect" presStyleLbl="revTx" presStyleIdx="7" presStyleCnt="8" custScaleX="98446" custScaleY="99076" custLinFactNeighborX="-7910" custLinFactNeighborY="-2344">
        <dgm:presLayoutVars>
          <dgm:chMax val="1"/>
          <dgm:chPref val="1"/>
        </dgm:presLayoutVars>
      </dgm:prSet>
      <dgm:spPr/>
      <dgm:t>
        <a:bodyPr/>
        <a:lstStyle/>
        <a:p>
          <a:endParaRPr lang="en-GB"/>
        </a:p>
      </dgm:t>
    </dgm:pt>
  </dgm:ptLst>
  <dgm:cxnLst>
    <dgm:cxn modelId="{B026B72B-7B4C-4314-8322-D358CFE87938}" srcId="{D62D8031-F577-4D13-AA9A-FE29356F140F}" destId="{FA828465-4450-4FB0-857A-CF541AC13C70}" srcOrd="1" destOrd="0" parTransId="{E0EA7465-41F7-4627-831E-B27691724C43}" sibTransId="{823C9068-0476-42BA-BAA6-B70DC3E1435B}"/>
    <dgm:cxn modelId="{34CEDF75-5702-4DB4-B664-FB9AF7AAEBA9}" type="presOf" srcId="{6C9FED70-0294-4F03-9C1D-2C710FEAD0AB}" destId="{D64092E5-8E66-40F7-8CA4-4105603578E1}" srcOrd="0" destOrd="0" presId="urn:microsoft.com/office/officeart/2018/5/layout/IconLeafLabelList"/>
    <dgm:cxn modelId="{8552EA50-8D82-4C67-BD97-86ED0F204665}" srcId="{D62D8031-F577-4D13-AA9A-FE29356F140F}" destId="{A97B3AE3-D0F6-4EBB-BD75-1317326B84E3}" srcOrd="3" destOrd="0" parTransId="{4363644B-A60D-4811-A035-027DAA56ED77}" sibTransId="{374DE90B-2E63-4884-B999-73B9EB41F1A2}"/>
    <dgm:cxn modelId="{FFC934EC-4096-4D62-B01C-AA89C9A7CD95}" srcId="{D62D8031-F577-4D13-AA9A-FE29356F140F}" destId="{F25F4672-8333-47C8-94B8-6454FF427A80}" srcOrd="6" destOrd="0" parTransId="{1D4B0415-48B9-4698-962A-96E8A54738FD}" sibTransId="{B634133A-905E-4D83-9D67-C87F6F87634C}"/>
    <dgm:cxn modelId="{6138F216-BD9A-4854-8CF3-530C4F527D94}" type="presOf" srcId="{F25F4672-8333-47C8-94B8-6454FF427A80}" destId="{08F841B9-2473-400F-B3E1-97056403927D}" srcOrd="0" destOrd="0" presId="urn:microsoft.com/office/officeart/2018/5/layout/IconLeafLabelList"/>
    <dgm:cxn modelId="{C76CF5C8-3044-44EF-8B7B-2175AE28541D}" type="presOf" srcId="{2334EDCB-274B-4183-A44A-C9B97E3949E8}" destId="{C0D05079-9513-4B47-9405-76327EAEB2D9}" srcOrd="0" destOrd="0" presId="urn:microsoft.com/office/officeart/2018/5/layout/IconLeafLabelList"/>
    <dgm:cxn modelId="{577C9B9E-D42E-44B1-BDA1-A0FF488E727F}" srcId="{D62D8031-F577-4D13-AA9A-FE29356F140F}" destId="{6C9FED70-0294-4F03-9C1D-2C710FEAD0AB}" srcOrd="2" destOrd="0" parTransId="{A2FC3AF0-6E7F-44A1-BEA0-F6AAE951BEDE}" sibTransId="{F986AC7A-BC95-4686-A796-C4768992A3D9}"/>
    <dgm:cxn modelId="{C6101061-16EC-485A-A481-D9E99EC3E820}" srcId="{D62D8031-F577-4D13-AA9A-FE29356F140F}" destId="{2334EDCB-274B-4183-A44A-C9B97E3949E8}" srcOrd="5" destOrd="0" parTransId="{455681EB-5E18-4E67-BF78-E882E90D8B80}" sibTransId="{68872D78-4037-42AD-9F93-0395394A4609}"/>
    <dgm:cxn modelId="{DB8AE88B-524C-477C-8CFF-98EFDCC0993D}" srcId="{D62D8031-F577-4D13-AA9A-FE29356F140F}" destId="{4746DC15-E1BB-4A8F-87F8-55DB9A29DAAF}" srcOrd="0" destOrd="0" parTransId="{56069F1A-346D-43D3-A956-AEDEB4803063}" sibTransId="{E2A68D6C-AEC8-4506-B6B0-072FE8803B44}"/>
    <dgm:cxn modelId="{9D196510-CA17-4534-88A5-23F7619F1F64}" type="presOf" srcId="{4746DC15-E1BB-4A8F-87F8-55DB9A29DAAF}" destId="{D4BCF2E4-45AA-4388-9E0B-A0CE156F7B00}" srcOrd="0" destOrd="0" presId="urn:microsoft.com/office/officeart/2018/5/layout/IconLeafLabelList"/>
    <dgm:cxn modelId="{F1AD6C6E-27C8-4A22-9A6A-20CEF3B4F920}" type="presOf" srcId="{FA828465-4450-4FB0-857A-CF541AC13C70}" destId="{4BD18DD9-AB70-4F62-8144-34AA5625BEAD}" srcOrd="0" destOrd="0" presId="urn:microsoft.com/office/officeart/2018/5/layout/IconLeafLabelList"/>
    <dgm:cxn modelId="{18998D08-CE5E-4CFE-832C-B0E81F068B6C}" type="presOf" srcId="{D3664049-778B-4682-971A-4D655925BDC5}" destId="{91947729-57D1-49B0-B967-CE0FBD184DB0}" srcOrd="0" destOrd="0" presId="urn:microsoft.com/office/officeart/2018/5/layout/IconLeafLabelList"/>
    <dgm:cxn modelId="{8877868D-8379-458D-9A36-8D6EB2007D53}" srcId="{D62D8031-F577-4D13-AA9A-FE29356F140F}" destId="{D3664049-778B-4682-971A-4D655925BDC5}" srcOrd="4" destOrd="0" parTransId="{2C67525A-9426-4C48-86B1-9F8DB71EDB0C}" sibTransId="{1CBF1DDB-2CF8-43A8-9B82-11D33AA138AF}"/>
    <dgm:cxn modelId="{DB26A52A-9510-4479-B118-632CC2A54678}" srcId="{D62D8031-F577-4D13-AA9A-FE29356F140F}" destId="{26A3DE90-B89A-4A6E-9087-A31CEA2BA8F7}" srcOrd="7" destOrd="0" parTransId="{16060360-35A4-4544-AEFB-C5117556565F}" sibTransId="{1679E306-1C3B-41FC-B1FB-35ABEB965815}"/>
    <dgm:cxn modelId="{907D9AFF-30F7-450A-B237-A06BC2F6178B}" type="presOf" srcId="{A97B3AE3-D0F6-4EBB-BD75-1317326B84E3}" destId="{350A42C4-1D72-4381-AF0F-B7FF625D8E26}" srcOrd="0" destOrd="0" presId="urn:microsoft.com/office/officeart/2018/5/layout/IconLeafLabelList"/>
    <dgm:cxn modelId="{F4E5B94E-480A-4C60-B508-8648AF01FC6C}" type="presOf" srcId="{26A3DE90-B89A-4A6E-9087-A31CEA2BA8F7}" destId="{B835C241-B7BA-4C53-A2D4-27EBE2E263FF}" srcOrd="0" destOrd="0" presId="urn:microsoft.com/office/officeart/2018/5/layout/IconLeafLabelList"/>
    <dgm:cxn modelId="{27DD180C-8014-4728-9B4E-4A960A4073CC}" type="presOf" srcId="{D62D8031-F577-4D13-AA9A-FE29356F140F}" destId="{BDC2D9D5-AAA5-4817-B4C5-F26F437BA72B}" srcOrd="0" destOrd="0" presId="urn:microsoft.com/office/officeart/2018/5/layout/IconLeafLabelList"/>
    <dgm:cxn modelId="{D4A5699C-2F78-49C9-9149-1F6EF5823117}" type="presParOf" srcId="{BDC2D9D5-AAA5-4817-B4C5-F26F437BA72B}" destId="{E7B3D8DA-2630-4E90-8C47-7FE91AFDCC60}" srcOrd="0" destOrd="0" presId="urn:microsoft.com/office/officeart/2018/5/layout/IconLeafLabelList"/>
    <dgm:cxn modelId="{9E0A4777-89A8-4E2F-B169-4A0316B6528A}" type="presParOf" srcId="{E7B3D8DA-2630-4E90-8C47-7FE91AFDCC60}" destId="{14023181-E33C-4D1F-AB16-D0C8CA973380}" srcOrd="0" destOrd="0" presId="urn:microsoft.com/office/officeart/2018/5/layout/IconLeafLabelList"/>
    <dgm:cxn modelId="{459E2715-8548-4D80-9529-FE69CD6DAFDA}" type="presParOf" srcId="{E7B3D8DA-2630-4E90-8C47-7FE91AFDCC60}" destId="{C67CA009-420A-43B0-9B21-1490980C5F5E}" srcOrd="1" destOrd="0" presId="urn:microsoft.com/office/officeart/2018/5/layout/IconLeafLabelList"/>
    <dgm:cxn modelId="{EC0C103D-5ABE-4F0F-8416-A9F0CE4C99B4}" type="presParOf" srcId="{E7B3D8DA-2630-4E90-8C47-7FE91AFDCC60}" destId="{0FE66F0F-B9B5-4852-BBCE-FBBFB7C73D02}" srcOrd="2" destOrd="0" presId="urn:microsoft.com/office/officeart/2018/5/layout/IconLeafLabelList"/>
    <dgm:cxn modelId="{9BB69427-DFAB-433D-97EE-6A4188D61091}" type="presParOf" srcId="{E7B3D8DA-2630-4E90-8C47-7FE91AFDCC60}" destId="{D4BCF2E4-45AA-4388-9E0B-A0CE156F7B00}" srcOrd="3" destOrd="0" presId="urn:microsoft.com/office/officeart/2018/5/layout/IconLeafLabelList"/>
    <dgm:cxn modelId="{DBD81A94-5A02-4FB1-BD9F-8CAC2E1497B4}" type="presParOf" srcId="{BDC2D9D5-AAA5-4817-B4C5-F26F437BA72B}" destId="{C373208F-8FC1-447F-82EB-7E40AC86ABB4}" srcOrd="1" destOrd="0" presId="urn:microsoft.com/office/officeart/2018/5/layout/IconLeafLabelList"/>
    <dgm:cxn modelId="{51557219-28B3-4A96-B837-3285F62DB937}" type="presParOf" srcId="{BDC2D9D5-AAA5-4817-B4C5-F26F437BA72B}" destId="{FBB3E679-A8CA-4FD4-A294-46A923218872}" srcOrd="2" destOrd="0" presId="urn:microsoft.com/office/officeart/2018/5/layout/IconLeafLabelList"/>
    <dgm:cxn modelId="{66A4E26F-0277-47F4-9910-310140F79A93}" type="presParOf" srcId="{FBB3E679-A8CA-4FD4-A294-46A923218872}" destId="{F45726A7-E045-44A7-A5B2-02B0011FE05D}" srcOrd="0" destOrd="0" presId="urn:microsoft.com/office/officeart/2018/5/layout/IconLeafLabelList"/>
    <dgm:cxn modelId="{EFC5B4E3-30A4-4314-A232-4219C65886FB}" type="presParOf" srcId="{FBB3E679-A8CA-4FD4-A294-46A923218872}" destId="{3A8B558F-1361-42CC-A683-024F9E7B337D}" srcOrd="1" destOrd="0" presId="urn:microsoft.com/office/officeart/2018/5/layout/IconLeafLabelList"/>
    <dgm:cxn modelId="{8FDA3C7D-54DF-48DB-8155-6B8374EF1829}" type="presParOf" srcId="{FBB3E679-A8CA-4FD4-A294-46A923218872}" destId="{32738117-8965-4050-A553-BC6A5A754715}" srcOrd="2" destOrd="0" presId="urn:microsoft.com/office/officeart/2018/5/layout/IconLeafLabelList"/>
    <dgm:cxn modelId="{7EB19A58-4074-4FF4-993E-1A68455BEBCD}" type="presParOf" srcId="{FBB3E679-A8CA-4FD4-A294-46A923218872}" destId="{4BD18DD9-AB70-4F62-8144-34AA5625BEAD}" srcOrd="3" destOrd="0" presId="urn:microsoft.com/office/officeart/2018/5/layout/IconLeafLabelList"/>
    <dgm:cxn modelId="{3DAD8D23-F544-4F90-8F42-93DD3DDC3F72}" type="presParOf" srcId="{BDC2D9D5-AAA5-4817-B4C5-F26F437BA72B}" destId="{A2E2BF62-B8E6-43D1-BBAE-F6B2C58278E8}" srcOrd="3" destOrd="0" presId="urn:microsoft.com/office/officeart/2018/5/layout/IconLeafLabelList"/>
    <dgm:cxn modelId="{3718BBE3-261C-42A3-B520-59B9634CAD83}" type="presParOf" srcId="{BDC2D9D5-AAA5-4817-B4C5-F26F437BA72B}" destId="{23A9792C-03DC-49D6-A676-60E745B1A105}" srcOrd="4" destOrd="0" presId="urn:microsoft.com/office/officeart/2018/5/layout/IconLeafLabelList"/>
    <dgm:cxn modelId="{31936E2D-BD56-4093-A01F-4474C08B4DE1}" type="presParOf" srcId="{23A9792C-03DC-49D6-A676-60E745B1A105}" destId="{2C97D846-C35D-4154-8288-EE1C948CCC9D}" srcOrd="0" destOrd="0" presId="urn:microsoft.com/office/officeart/2018/5/layout/IconLeafLabelList"/>
    <dgm:cxn modelId="{D8990FFE-6D77-49F8-9605-AEF1E5EFF00C}" type="presParOf" srcId="{23A9792C-03DC-49D6-A676-60E745B1A105}" destId="{A52F1CB0-9719-431C-8DA1-A9B5E3796B38}" srcOrd="1" destOrd="0" presId="urn:microsoft.com/office/officeart/2018/5/layout/IconLeafLabelList"/>
    <dgm:cxn modelId="{9D62D5E8-1205-4894-BC00-277A392A2EF7}" type="presParOf" srcId="{23A9792C-03DC-49D6-A676-60E745B1A105}" destId="{F6BA8D8B-A94D-4A88-9748-961C5F52903E}" srcOrd="2" destOrd="0" presId="urn:microsoft.com/office/officeart/2018/5/layout/IconLeafLabelList"/>
    <dgm:cxn modelId="{272395EB-7FA3-43E3-B119-1D1FC6ADC3E4}" type="presParOf" srcId="{23A9792C-03DC-49D6-A676-60E745B1A105}" destId="{D64092E5-8E66-40F7-8CA4-4105603578E1}" srcOrd="3" destOrd="0" presId="urn:microsoft.com/office/officeart/2018/5/layout/IconLeafLabelList"/>
    <dgm:cxn modelId="{C306B15A-1C60-4308-AB2B-FFD78BE40DC8}" type="presParOf" srcId="{BDC2D9D5-AAA5-4817-B4C5-F26F437BA72B}" destId="{44AF0C4B-0450-4F93-8094-88398D804803}" srcOrd="5" destOrd="0" presId="urn:microsoft.com/office/officeart/2018/5/layout/IconLeafLabelList"/>
    <dgm:cxn modelId="{870545BE-6971-47FA-A9FD-F245607E3E5C}" type="presParOf" srcId="{BDC2D9D5-AAA5-4817-B4C5-F26F437BA72B}" destId="{8A472536-21F9-4C37-8F0E-B717EDF1C98F}" srcOrd="6" destOrd="0" presId="urn:microsoft.com/office/officeart/2018/5/layout/IconLeafLabelList"/>
    <dgm:cxn modelId="{4FC339C9-0C59-4F42-AF92-5975DF964353}" type="presParOf" srcId="{8A472536-21F9-4C37-8F0E-B717EDF1C98F}" destId="{179D8D1E-1467-47D3-BD9F-06849B7676DB}" srcOrd="0" destOrd="0" presId="urn:microsoft.com/office/officeart/2018/5/layout/IconLeafLabelList"/>
    <dgm:cxn modelId="{C8D3FD6D-89CD-4261-96C7-55E9F90A0FE8}" type="presParOf" srcId="{8A472536-21F9-4C37-8F0E-B717EDF1C98F}" destId="{2E4460C9-AD1A-4363-A897-F426C344ED7D}" srcOrd="1" destOrd="0" presId="urn:microsoft.com/office/officeart/2018/5/layout/IconLeafLabelList"/>
    <dgm:cxn modelId="{33406DF6-98A5-4B1B-9B47-85A8A9AAB0F9}" type="presParOf" srcId="{8A472536-21F9-4C37-8F0E-B717EDF1C98F}" destId="{9F2DB4F5-B45D-4E8E-97A4-03CA8CA96FD4}" srcOrd="2" destOrd="0" presId="urn:microsoft.com/office/officeart/2018/5/layout/IconLeafLabelList"/>
    <dgm:cxn modelId="{8608BB84-EA87-488E-80FC-45CF2FD1B14E}" type="presParOf" srcId="{8A472536-21F9-4C37-8F0E-B717EDF1C98F}" destId="{350A42C4-1D72-4381-AF0F-B7FF625D8E26}" srcOrd="3" destOrd="0" presId="urn:microsoft.com/office/officeart/2018/5/layout/IconLeafLabelList"/>
    <dgm:cxn modelId="{C3641506-CD4A-4DC0-9045-CB7F8A896173}" type="presParOf" srcId="{BDC2D9D5-AAA5-4817-B4C5-F26F437BA72B}" destId="{D241B7D2-F1E9-4F99-A59E-8190B6D8021D}" srcOrd="7" destOrd="0" presId="urn:microsoft.com/office/officeart/2018/5/layout/IconLeafLabelList"/>
    <dgm:cxn modelId="{C17577BC-27C8-446F-8A61-50EE3F1E958C}" type="presParOf" srcId="{BDC2D9D5-AAA5-4817-B4C5-F26F437BA72B}" destId="{3B7606A9-0B85-4253-A93D-2EA04E153236}" srcOrd="8" destOrd="0" presId="urn:microsoft.com/office/officeart/2018/5/layout/IconLeafLabelList"/>
    <dgm:cxn modelId="{B293786A-F2A9-4ED8-A4EA-6AD51F070A30}" type="presParOf" srcId="{3B7606A9-0B85-4253-A93D-2EA04E153236}" destId="{FA892F5B-B1DA-4CDC-B89C-186C4B8354A1}" srcOrd="0" destOrd="0" presId="urn:microsoft.com/office/officeart/2018/5/layout/IconLeafLabelList"/>
    <dgm:cxn modelId="{8B93898E-C300-4083-A512-79319EA8C91E}" type="presParOf" srcId="{3B7606A9-0B85-4253-A93D-2EA04E153236}" destId="{30952306-5331-4D4A-AD75-8A659A29FE15}" srcOrd="1" destOrd="0" presId="urn:microsoft.com/office/officeart/2018/5/layout/IconLeafLabelList"/>
    <dgm:cxn modelId="{8B6ED676-E276-4886-9755-E74F6B51D299}" type="presParOf" srcId="{3B7606A9-0B85-4253-A93D-2EA04E153236}" destId="{18D8B50B-18DE-4A0B-A8FD-2BA2EDEE4D35}" srcOrd="2" destOrd="0" presId="urn:microsoft.com/office/officeart/2018/5/layout/IconLeafLabelList"/>
    <dgm:cxn modelId="{4F795CAC-E29B-4F0C-86F1-0E766AE432E4}" type="presParOf" srcId="{3B7606A9-0B85-4253-A93D-2EA04E153236}" destId="{91947729-57D1-49B0-B967-CE0FBD184DB0}" srcOrd="3" destOrd="0" presId="urn:microsoft.com/office/officeart/2018/5/layout/IconLeafLabelList"/>
    <dgm:cxn modelId="{8D2A3BE1-C3FC-4A12-9363-4FED785CDC9F}" type="presParOf" srcId="{BDC2D9D5-AAA5-4817-B4C5-F26F437BA72B}" destId="{191A28E3-89FC-44E0-AD8B-3A5DB33411C6}" srcOrd="9" destOrd="0" presId="urn:microsoft.com/office/officeart/2018/5/layout/IconLeafLabelList"/>
    <dgm:cxn modelId="{8165B1EF-4C39-41E4-A34C-A6FA980A55D3}" type="presParOf" srcId="{BDC2D9D5-AAA5-4817-B4C5-F26F437BA72B}" destId="{E3C4789B-810F-4A82-9829-38507A7CD801}" srcOrd="10" destOrd="0" presId="urn:microsoft.com/office/officeart/2018/5/layout/IconLeafLabelList"/>
    <dgm:cxn modelId="{61C37DA4-E1F1-4CA9-845D-C858E8EC1641}" type="presParOf" srcId="{E3C4789B-810F-4A82-9829-38507A7CD801}" destId="{088639C4-32A8-4B5B-A3AE-5B6C37648067}" srcOrd="0" destOrd="0" presId="urn:microsoft.com/office/officeart/2018/5/layout/IconLeafLabelList"/>
    <dgm:cxn modelId="{DFB187D4-1899-4F32-B739-FD01A08E9F68}" type="presParOf" srcId="{E3C4789B-810F-4A82-9829-38507A7CD801}" destId="{7421A462-24EA-4164-8450-316AFEA5ECD1}" srcOrd="1" destOrd="0" presId="urn:microsoft.com/office/officeart/2018/5/layout/IconLeafLabelList"/>
    <dgm:cxn modelId="{B78EF849-BE65-4442-BB61-B2B68EEB5395}" type="presParOf" srcId="{E3C4789B-810F-4A82-9829-38507A7CD801}" destId="{34F6A333-4EDE-4728-97EB-CF9E6911FD2C}" srcOrd="2" destOrd="0" presId="urn:microsoft.com/office/officeart/2018/5/layout/IconLeafLabelList"/>
    <dgm:cxn modelId="{6951168B-13F1-4505-8058-1DD6E0441602}" type="presParOf" srcId="{E3C4789B-810F-4A82-9829-38507A7CD801}" destId="{C0D05079-9513-4B47-9405-76327EAEB2D9}" srcOrd="3" destOrd="0" presId="urn:microsoft.com/office/officeart/2018/5/layout/IconLeafLabelList"/>
    <dgm:cxn modelId="{3C626A0D-623E-401C-8427-C7A6B27E783C}" type="presParOf" srcId="{BDC2D9D5-AAA5-4817-B4C5-F26F437BA72B}" destId="{B39C8B7A-9CB9-449D-8FF2-9EC37A3FCA0B}" srcOrd="11" destOrd="0" presId="urn:microsoft.com/office/officeart/2018/5/layout/IconLeafLabelList"/>
    <dgm:cxn modelId="{9C0002DA-993F-4788-933C-2F2B485D4C84}" type="presParOf" srcId="{BDC2D9D5-AAA5-4817-B4C5-F26F437BA72B}" destId="{90471AC6-8B83-4843-9D1E-E3D621F4D1FA}" srcOrd="12" destOrd="0" presId="urn:microsoft.com/office/officeart/2018/5/layout/IconLeafLabelList"/>
    <dgm:cxn modelId="{469D1F78-6A91-4EB5-BD75-178E21718BFA}" type="presParOf" srcId="{90471AC6-8B83-4843-9D1E-E3D621F4D1FA}" destId="{6FFD311D-99DC-452E-9267-DD5059C86436}" srcOrd="0" destOrd="0" presId="urn:microsoft.com/office/officeart/2018/5/layout/IconLeafLabelList"/>
    <dgm:cxn modelId="{AB28A6D0-7745-4620-B48F-5BDDF6A5F843}" type="presParOf" srcId="{90471AC6-8B83-4843-9D1E-E3D621F4D1FA}" destId="{1254A0FE-049D-40EF-BB03-0CB0231E4C42}" srcOrd="1" destOrd="0" presId="urn:microsoft.com/office/officeart/2018/5/layout/IconLeafLabelList"/>
    <dgm:cxn modelId="{8A7ABACC-B617-4E31-91A8-68FDF6FC76D4}" type="presParOf" srcId="{90471AC6-8B83-4843-9D1E-E3D621F4D1FA}" destId="{7D7FEF65-E18E-4D10-AAF5-5F93B47E372C}" srcOrd="2" destOrd="0" presId="urn:microsoft.com/office/officeart/2018/5/layout/IconLeafLabelList"/>
    <dgm:cxn modelId="{8F5D54F9-4B93-460E-AC7C-F253DE0425CC}" type="presParOf" srcId="{90471AC6-8B83-4843-9D1E-E3D621F4D1FA}" destId="{08F841B9-2473-400F-B3E1-97056403927D}" srcOrd="3" destOrd="0" presId="urn:microsoft.com/office/officeart/2018/5/layout/IconLeafLabelList"/>
    <dgm:cxn modelId="{0D25739C-AB2A-46F1-97A9-EA219DFCDC6B}" type="presParOf" srcId="{BDC2D9D5-AAA5-4817-B4C5-F26F437BA72B}" destId="{01D5C7A6-7328-4044-8A21-CD20181D5FBF}" srcOrd="13" destOrd="0" presId="urn:microsoft.com/office/officeart/2018/5/layout/IconLeafLabelList"/>
    <dgm:cxn modelId="{B51739B0-598F-4644-85D6-549BBC467DF7}" type="presParOf" srcId="{BDC2D9D5-AAA5-4817-B4C5-F26F437BA72B}" destId="{1D4FEE3F-588A-44A4-8959-6521B3F0960B}" srcOrd="14" destOrd="0" presId="urn:microsoft.com/office/officeart/2018/5/layout/IconLeafLabelList"/>
    <dgm:cxn modelId="{3106C811-5450-4D8B-85C1-F762A66FFC8A}" type="presParOf" srcId="{1D4FEE3F-588A-44A4-8959-6521B3F0960B}" destId="{561B7881-2A0A-4BB6-966D-94158F845BA4}" srcOrd="0" destOrd="0" presId="urn:microsoft.com/office/officeart/2018/5/layout/IconLeafLabelList"/>
    <dgm:cxn modelId="{B8DD9E2A-E560-4931-B1C3-B65B4FCB71BE}" type="presParOf" srcId="{1D4FEE3F-588A-44A4-8959-6521B3F0960B}" destId="{13A5F05C-AC23-4454-AEB7-76C6CF162F29}" srcOrd="1" destOrd="0" presId="urn:microsoft.com/office/officeart/2018/5/layout/IconLeafLabelList"/>
    <dgm:cxn modelId="{33CADB1C-7242-40EE-A476-CC090B2CA7FA}" type="presParOf" srcId="{1D4FEE3F-588A-44A4-8959-6521B3F0960B}" destId="{DA9E8298-0C97-4C83-AF5D-0C83A79484A2}" srcOrd="2" destOrd="0" presId="urn:microsoft.com/office/officeart/2018/5/layout/IconLeafLabelList"/>
    <dgm:cxn modelId="{04FDA42D-5520-4B9A-9F7C-4A8143540FF7}" type="presParOf" srcId="{1D4FEE3F-588A-44A4-8959-6521B3F0960B}" destId="{B835C241-B7BA-4C53-A2D4-27EBE2E263FF}"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xmlns="">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649F52-3A6C-4368-BE5A-9A8EC8CCFA30}" type="datetimeFigureOut">
              <a:rPr lang="en-US" smtClean="0"/>
              <a:t>2/25/2021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C9EA1-D596-443D-AD82-4DFD997AFBB2}" type="slidenum">
              <a:rPr lang="en-US" smtClean="0"/>
              <a:t>‹#›</a:t>
            </a:fld>
            <a:endParaRPr lang="en-US"/>
          </a:p>
        </p:txBody>
      </p:sp>
    </p:spTree>
    <p:extLst>
      <p:ext uri="{BB962C8B-B14F-4D97-AF65-F5344CB8AC3E}">
        <p14:creationId xmlns:p14="http://schemas.microsoft.com/office/powerpoint/2010/main" val="1706962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6892B6-5B80-7040-A214-4A6415C4D54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5DAB154E-8062-1047-A739-312694920B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5A0BB2E0-7C5E-FE43-9323-175FFFE5E660}"/>
              </a:ext>
            </a:extLst>
          </p:cNvPr>
          <p:cNvSpPr>
            <a:spLocks noGrp="1"/>
          </p:cNvSpPr>
          <p:nvPr>
            <p:ph type="dt" sz="half" idx="10"/>
          </p:nvPr>
        </p:nvSpPr>
        <p:spPr/>
        <p:txBody>
          <a:bodyPr/>
          <a:lstStyle/>
          <a:p>
            <a:fld id="{0D65049E-BA95-6A4D-AC14-51A89B7D33AF}" type="datetimeFigureOut">
              <a:rPr lang="en-US" smtClean="0"/>
              <a:t>2/25/2021</a:t>
            </a:fld>
            <a:endParaRPr lang="en-US"/>
          </a:p>
        </p:txBody>
      </p:sp>
      <p:sp>
        <p:nvSpPr>
          <p:cNvPr id="5" name="Footer Placeholder 4">
            <a:extLst>
              <a:ext uri="{FF2B5EF4-FFF2-40B4-BE49-F238E27FC236}">
                <a16:creationId xmlns:a16="http://schemas.microsoft.com/office/drawing/2014/main" xmlns="" id="{E2BD1AD3-FFAF-914A-88D2-C6C05F7D4E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0396D93-9671-D14E-A94F-508D619C4937}"/>
              </a:ext>
            </a:extLst>
          </p:cNvPr>
          <p:cNvSpPr>
            <a:spLocks noGrp="1"/>
          </p:cNvSpPr>
          <p:nvPr>
            <p:ph type="sldNum" sz="quarter" idx="12"/>
          </p:nvPr>
        </p:nvSpPr>
        <p:spPr/>
        <p:txBody>
          <a:bodyPr/>
          <a:lstStyle/>
          <a:p>
            <a:fld id="{419B2378-6834-724D-A8FA-C622AA04B295}" type="slidenum">
              <a:rPr lang="en-US" smtClean="0"/>
              <a:t>‹#›</a:t>
            </a:fld>
            <a:endParaRPr lang="en-US"/>
          </a:p>
        </p:txBody>
      </p:sp>
    </p:spTree>
    <p:extLst>
      <p:ext uri="{BB962C8B-B14F-4D97-AF65-F5344CB8AC3E}">
        <p14:creationId xmlns:p14="http://schemas.microsoft.com/office/powerpoint/2010/main" val="3146255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08AA12-0A61-C148-A4C2-8E3B05C442A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1FC244D2-21B6-2442-9A48-5264C2CD059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931F8CC2-1D7E-1341-93B0-E0D720B178FB}"/>
              </a:ext>
            </a:extLst>
          </p:cNvPr>
          <p:cNvSpPr>
            <a:spLocks noGrp="1"/>
          </p:cNvSpPr>
          <p:nvPr>
            <p:ph type="dt" sz="half" idx="10"/>
          </p:nvPr>
        </p:nvSpPr>
        <p:spPr/>
        <p:txBody>
          <a:bodyPr/>
          <a:lstStyle/>
          <a:p>
            <a:fld id="{0D65049E-BA95-6A4D-AC14-51A89B7D33AF}" type="datetimeFigureOut">
              <a:rPr lang="en-US" smtClean="0"/>
              <a:t>2/25/2021</a:t>
            </a:fld>
            <a:endParaRPr lang="en-US"/>
          </a:p>
        </p:txBody>
      </p:sp>
      <p:sp>
        <p:nvSpPr>
          <p:cNvPr id="5" name="Footer Placeholder 4">
            <a:extLst>
              <a:ext uri="{FF2B5EF4-FFF2-40B4-BE49-F238E27FC236}">
                <a16:creationId xmlns:a16="http://schemas.microsoft.com/office/drawing/2014/main" xmlns="" id="{01777F22-0939-8C4E-B7B6-0F186B6BAE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4E679C7-3D2E-F444-8D98-D792C9EEB0A2}"/>
              </a:ext>
            </a:extLst>
          </p:cNvPr>
          <p:cNvSpPr>
            <a:spLocks noGrp="1"/>
          </p:cNvSpPr>
          <p:nvPr>
            <p:ph type="sldNum" sz="quarter" idx="12"/>
          </p:nvPr>
        </p:nvSpPr>
        <p:spPr/>
        <p:txBody>
          <a:bodyPr/>
          <a:lstStyle/>
          <a:p>
            <a:fld id="{419B2378-6834-724D-A8FA-C622AA04B295}" type="slidenum">
              <a:rPr lang="en-US" smtClean="0"/>
              <a:t>‹#›</a:t>
            </a:fld>
            <a:endParaRPr lang="en-US"/>
          </a:p>
        </p:txBody>
      </p:sp>
    </p:spTree>
    <p:extLst>
      <p:ext uri="{BB962C8B-B14F-4D97-AF65-F5344CB8AC3E}">
        <p14:creationId xmlns:p14="http://schemas.microsoft.com/office/powerpoint/2010/main" val="1498006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26AE75A-DF0F-9246-AD53-1A043212C7A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AE1E2B9F-E4BB-CA49-9F49-5E0E5C7BBB4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4203EC5E-0275-CC4E-A840-DD8FED8AEF0B}"/>
              </a:ext>
            </a:extLst>
          </p:cNvPr>
          <p:cNvSpPr>
            <a:spLocks noGrp="1"/>
          </p:cNvSpPr>
          <p:nvPr>
            <p:ph type="dt" sz="half" idx="10"/>
          </p:nvPr>
        </p:nvSpPr>
        <p:spPr/>
        <p:txBody>
          <a:bodyPr/>
          <a:lstStyle/>
          <a:p>
            <a:fld id="{0D65049E-BA95-6A4D-AC14-51A89B7D33AF}" type="datetimeFigureOut">
              <a:rPr lang="en-US" smtClean="0"/>
              <a:t>2/25/2021</a:t>
            </a:fld>
            <a:endParaRPr lang="en-US"/>
          </a:p>
        </p:txBody>
      </p:sp>
      <p:sp>
        <p:nvSpPr>
          <p:cNvPr id="5" name="Footer Placeholder 4">
            <a:extLst>
              <a:ext uri="{FF2B5EF4-FFF2-40B4-BE49-F238E27FC236}">
                <a16:creationId xmlns:a16="http://schemas.microsoft.com/office/drawing/2014/main" xmlns="" id="{4B837B01-AE60-184A-B6B1-263FAA38F5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B17E7D5-E9C6-5747-98F7-44A157A45F6B}"/>
              </a:ext>
            </a:extLst>
          </p:cNvPr>
          <p:cNvSpPr>
            <a:spLocks noGrp="1"/>
          </p:cNvSpPr>
          <p:nvPr>
            <p:ph type="sldNum" sz="quarter" idx="12"/>
          </p:nvPr>
        </p:nvSpPr>
        <p:spPr/>
        <p:txBody>
          <a:bodyPr/>
          <a:lstStyle/>
          <a:p>
            <a:fld id="{419B2378-6834-724D-A8FA-C622AA04B295}" type="slidenum">
              <a:rPr lang="en-US" smtClean="0"/>
              <a:t>‹#›</a:t>
            </a:fld>
            <a:endParaRPr lang="en-US"/>
          </a:p>
        </p:txBody>
      </p:sp>
    </p:spTree>
    <p:extLst>
      <p:ext uri="{BB962C8B-B14F-4D97-AF65-F5344CB8AC3E}">
        <p14:creationId xmlns:p14="http://schemas.microsoft.com/office/powerpoint/2010/main" val="3684142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A0D5A4D2-F8FA-5D4C-9261-00BA76DE1A6F}"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A4106-671E-4241-B370-E172814BEB04}" type="slidenum">
              <a:rPr lang="en-US" smtClean="0"/>
              <a:t>‹#›</a:t>
            </a:fld>
            <a:endParaRPr lang="en-US"/>
          </a:p>
        </p:txBody>
      </p:sp>
    </p:spTree>
    <p:extLst>
      <p:ext uri="{BB962C8B-B14F-4D97-AF65-F5344CB8AC3E}">
        <p14:creationId xmlns:p14="http://schemas.microsoft.com/office/powerpoint/2010/main" val="961565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0D5A4D2-F8FA-5D4C-9261-00BA76DE1A6F}"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A4106-671E-4241-B370-E172814BEB04}" type="slidenum">
              <a:rPr lang="en-US" smtClean="0"/>
              <a:t>‹#›</a:t>
            </a:fld>
            <a:endParaRPr lang="en-US"/>
          </a:p>
        </p:txBody>
      </p:sp>
    </p:spTree>
    <p:extLst>
      <p:ext uri="{BB962C8B-B14F-4D97-AF65-F5344CB8AC3E}">
        <p14:creationId xmlns:p14="http://schemas.microsoft.com/office/powerpoint/2010/main" val="1278069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0D5A4D2-F8FA-5D4C-9261-00BA76DE1A6F}"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A4106-671E-4241-B370-E172814BEB04}" type="slidenum">
              <a:rPr lang="en-US" smtClean="0"/>
              <a:t>‹#›</a:t>
            </a:fld>
            <a:endParaRPr lang="en-US"/>
          </a:p>
        </p:txBody>
      </p:sp>
    </p:spTree>
    <p:extLst>
      <p:ext uri="{BB962C8B-B14F-4D97-AF65-F5344CB8AC3E}">
        <p14:creationId xmlns:p14="http://schemas.microsoft.com/office/powerpoint/2010/main" val="1293851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A0D5A4D2-F8FA-5D4C-9261-00BA76DE1A6F}" type="datetimeFigureOut">
              <a:rPr lang="en-US" smtClean="0"/>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A4106-671E-4241-B370-E172814BEB04}" type="slidenum">
              <a:rPr lang="en-US" smtClean="0"/>
              <a:t>‹#›</a:t>
            </a:fld>
            <a:endParaRPr lang="en-US"/>
          </a:p>
        </p:txBody>
      </p:sp>
    </p:spTree>
    <p:extLst>
      <p:ext uri="{BB962C8B-B14F-4D97-AF65-F5344CB8AC3E}">
        <p14:creationId xmlns:p14="http://schemas.microsoft.com/office/powerpoint/2010/main" val="4081703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A0D5A4D2-F8FA-5D4C-9261-00BA76DE1A6F}" type="datetimeFigureOut">
              <a:rPr lang="en-US" smtClean="0"/>
              <a:t>2/25/2021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6A4106-671E-4241-B370-E172814BEB04}" type="slidenum">
              <a:rPr lang="en-US" smtClean="0"/>
              <a:t>‹#›</a:t>
            </a:fld>
            <a:endParaRPr lang="en-US"/>
          </a:p>
        </p:txBody>
      </p:sp>
    </p:spTree>
    <p:extLst>
      <p:ext uri="{BB962C8B-B14F-4D97-AF65-F5344CB8AC3E}">
        <p14:creationId xmlns:p14="http://schemas.microsoft.com/office/powerpoint/2010/main" val="4074995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A0D5A4D2-F8FA-5D4C-9261-00BA76DE1A6F}" type="datetimeFigureOut">
              <a:rPr lang="en-US" smtClean="0"/>
              <a:t>2/25/2021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6A4106-671E-4241-B370-E172814BEB04}" type="slidenum">
              <a:rPr lang="en-US" smtClean="0"/>
              <a:t>‹#›</a:t>
            </a:fld>
            <a:endParaRPr lang="en-US"/>
          </a:p>
        </p:txBody>
      </p:sp>
    </p:spTree>
    <p:extLst>
      <p:ext uri="{BB962C8B-B14F-4D97-AF65-F5344CB8AC3E}">
        <p14:creationId xmlns:p14="http://schemas.microsoft.com/office/powerpoint/2010/main" val="2342431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D5A4D2-F8FA-5D4C-9261-00BA76DE1A6F}" type="datetimeFigureOut">
              <a:rPr lang="en-US" smtClean="0"/>
              <a:t>2/25/2021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6A4106-671E-4241-B370-E172814BEB04}" type="slidenum">
              <a:rPr lang="en-US" smtClean="0"/>
              <a:t>‹#›</a:t>
            </a:fld>
            <a:endParaRPr lang="en-US"/>
          </a:p>
        </p:txBody>
      </p:sp>
    </p:spTree>
    <p:extLst>
      <p:ext uri="{BB962C8B-B14F-4D97-AF65-F5344CB8AC3E}">
        <p14:creationId xmlns:p14="http://schemas.microsoft.com/office/powerpoint/2010/main" val="3270935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0D5A4D2-F8FA-5D4C-9261-00BA76DE1A6F}" type="datetimeFigureOut">
              <a:rPr lang="en-US" smtClean="0"/>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A4106-671E-4241-B370-E172814BEB04}" type="slidenum">
              <a:rPr lang="en-US" smtClean="0"/>
              <a:t>‹#›</a:t>
            </a:fld>
            <a:endParaRPr lang="en-US"/>
          </a:p>
        </p:txBody>
      </p:sp>
    </p:spTree>
    <p:extLst>
      <p:ext uri="{BB962C8B-B14F-4D97-AF65-F5344CB8AC3E}">
        <p14:creationId xmlns:p14="http://schemas.microsoft.com/office/powerpoint/2010/main" val="1899339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D05136-348E-EA40-A801-FF1023F2AB5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2366AA02-691D-0D43-AD47-8A342E05081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CA240085-1098-CF4A-8453-2C5E36238CC2}"/>
              </a:ext>
            </a:extLst>
          </p:cNvPr>
          <p:cNvSpPr>
            <a:spLocks noGrp="1"/>
          </p:cNvSpPr>
          <p:nvPr>
            <p:ph type="dt" sz="half" idx="10"/>
          </p:nvPr>
        </p:nvSpPr>
        <p:spPr/>
        <p:txBody>
          <a:bodyPr/>
          <a:lstStyle/>
          <a:p>
            <a:fld id="{0D65049E-BA95-6A4D-AC14-51A89B7D33AF}" type="datetimeFigureOut">
              <a:rPr lang="en-US" smtClean="0"/>
              <a:t>2/25/2021</a:t>
            </a:fld>
            <a:endParaRPr lang="en-US"/>
          </a:p>
        </p:txBody>
      </p:sp>
      <p:sp>
        <p:nvSpPr>
          <p:cNvPr id="5" name="Footer Placeholder 4">
            <a:extLst>
              <a:ext uri="{FF2B5EF4-FFF2-40B4-BE49-F238E27FC236}">
                <a16:creationId xmlns:a16="http://schemas.microsoft.com/office/drawing/2014/main" xmlns="" id="{F7FCF478-5E4D-2041-9506-871BEDE6F0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28CD598-C9CA-5440-A2A0-5280E2B26011}"/>
              </a:ext>
            </a:extLst>
          </p:cNvPr>
          <p:cNvSpPr>
            <a:spLocks noGrp="1"/>
          </p:cNvSpPr>
          <p:nvPr>
            <p:ph type="sldNum" sz="quarter" idx="12"/>
          </p:nvPr>
        </p:nvSpPr>
        <p:spPr/>
        <p:txBody>
          <a:bodyPr/>
          <a:lstStyle/>
          <a:p>
            <a:fld id="{419B2378-6834-724D-A8FA-C622AA04B295}" type="slidenum">
              <a:rPr lang="en-US" smtClean="0"/>
              <a:t>‹#›</a:t>
            </a:fld>
            <a:endParaRPr lang="en-US"/>
          </a:p>
        </p:txBody>
      </p:sp>
    </p:spTree>
    <p:extLst>
      <p:ext uri="{BB962C8B-B14F-4D97-AF65-F5344CB8AC3E}">
        <p14:creationId xmlns:p14="http://schemas.microsoft.com/office/powerpoint/2010/main" val="957383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0D5A4D2-F8FA-5D4C-9261-00BA76DE1A6F}" type="datetimeFigureOut">
              <a:rPr lang="en-US" smtClean="0"/>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A4106-671E-4241-B370-E172814BEB04}" type="slidenum">
              <a:rPr lang="en-US" smtClean="0"/>
              <a:t>‹#›</a:t>
            </a:fld>
            <a:endParaRPr lang="en-US"/>
          </a:p>
        </p:txBody>
      </p:sp>
    </p:spTree>
    <p:extLst>
      <p:ext uri="{BB962C8B-B14F-4D97-AF65-F5344CB8AC3E}">
        <p14:creationId xmlns:p14="http://schemas.microsoft.com/office/powerpoint/2010/main" val="1236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0D5A4D2-F8FA-5D4C-9261-00BA76DE1A6F}"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A4106-671E-4241-B370-E172814BEB04}" type="slidenum">
              <a:rPr lang="en-US" smtClean="0"/>
              <a:t>‹#›</a:t>
            </a:fld>
            <a:endParaRPr lang="en-US"/>
          </a:p>
        </p:txBody>
      </p:sp>
    </p:spTree>
    <p:extLst>
      <p:ext uri="{BB962C8B-B14F-4D97-AF65-F5344CB8AC3E}">
        <p14:creationId xmlns:p14="http://schemas.microsoft.com/office/powerpoint/2010/main" val="77321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0D5A4D2-F8FA-5D4C-9261-00BA76DE1A6F}"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A4106-671E-4241-B370-E172814BEB04}" type="slidenum">
              <a:rPr lang="en-US" smtClean="0"/>
              <a:t>‹#›</a:t>
            </a:fld>
            <a:endParaRPr lang="en-US"/>
          </a:p>
        </p:txBody>
      </p:sp>
    </p:spTree>
    <p:extLst>
      <p:ext uri="{BB962C8B-B14F-4D97-AF65-F5344CB8AC3E}">
        <p14:creationId xmlns:p14="http://schemas.microsoft.com/office/powerpoint/2010/main" val="2667203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FCAB37-2B64-8246-99BC-30DA14ECCD1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FE48498A-B796-C84A-A742-8332402FDB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3FCE91EA-82AD-F849-9CF9-6635598DE2A7}"/>
              </a:ext>
            </a:extLst>
          </p:cNvPr>
          <p:cNvSpPr>
            <a:spLocks noGrp="1"/>
          </p:cNvSpPr>
          <p:nvPr>
            <p:ph type="dt" sz="half" idx="10"/>
          </p:nvPr>
        </p:nvSpPr>
        <p:spPr/>
        <p:txBody>
          <a:bodyPr/>
          <a:lstStyle/>
          <a:p>
            <a:fld id="{0D65049E-BA95-6A4D-AC14-51A89B7D33AF}" type="datetimeFigureOut">
              <a:rPr lang="en-US" smtClean="0"/>
              <a:t>2/25/2021</a:t>
            </a:fld>
            <a:endParaRPr lang="en-US"/>
          </a:p>
        </p:txBody>
      </p:sp>
      <p:sp>
        <p:nvSpPr>
          <p:cNvPr id="5" name="Footer Placeholder 4">
            <a:extLst>
              <a:ext uri="{FF2B5EF4-FFF2-40B4-BE49-F238E27FC236}">
                <a16:creationId xmlns:a16="http://schemas.microsoft.com/office/drawing/2014/main" xmlns="" id="{8E56B6EE-1D8C-D44C-BFFC-62D0C016CA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A579C7A-9B82-8646-80D5-26A019226115}"/>
              </a:ext>
            </a:extLst>
          </p:cNvPr>
          <p:cNvSpPr>
            <a:spLocks noGrp="1"/>
          </p:cNvSpPr>
          <p:nvPr>
            <p:ph type="sldNum" sz="quarter" idx="12"/>
          </p:nvPr>
        </p:nvSpPr>
        <p:spPr/>
        <p:txBody>
          <a:bodyPr/>
          <a:lstStyle/>
          <a:p>
            <a:fld id="{419B2378-6834-724D-A8FA-C622AA04B295}" type="slidenum">
              <a:rPr lang="en-US" smtClean="0"/>
              <a:t>‹#›</a:t>
            </a:fld>
            <a:endParaRPr lang="en-US"/>
          </a:p>
        </p:txBody>
      </p:sp>
    </p:spTree>
    <p:extLst>
      <p:ext uri="{BB962C8B-B14F-4D97-AF65-F5344CB8AC3E}">
        <p14:creationId xmlns:p14="http://schemas.microsoft.com/office/powerpoint/2010/main" val="2470724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2C9854-9BDB-A344-8A6C-1F292C532A4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917DFA61-37C0-1D4B-9053-5B1A346272B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2B8C471A-391C-8C4A-8C41-82C7E1611B3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B2904627-13BD-894E-B0D9-0BA9E9C85858}"/>
              </a:ext>
            </a:extLst>
          </p:cNvPr>
          <p:cNvSpPr>
            <a:spLocks noGrp="1"/>
          </p:cNvSpPr>
          <p:nvPr>
            <p:ph type="dt" sz="half" idx="10"/>
          </p:nvPr>
        </p:nvSpPr>
        <p:spPr/>
        <p:txBody>
          <a:bodyPr/>
          <a:lstStyle/>
          <a:p>
            <a:fld id="{0D65049E-BA95-6A4D-AC14-51A89B7D33AF}" type="datetimeFigureOut">
              <a:rPr lang="en-US" smtClean="0"/>
              <a:t>2/25/2021</a:t>
            </a:fld>
            <a:endParaRPr lang="en-US"/>
          </a:p>
        </p:txBody>
      </p:sp>
      <p:sp>
        <p:nvSpPr>
          <p:cNvPr id="6" name="Footer Placeholder 5">
            <a:extLst>
              <a:ext uri="{FF2B5EF4-FFF2-40B4-BE49-F238E27FC236}">
                <a16:creationId xmlns:a16="http://schemas.microsoft.com/office/drawing/2014/main" xmlns="" id="{C0706EB5-C85E-0445-B8D0-CD0298000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7CA0389-CC31-3248-81E3-7DBF49F72100}"/>
              </a:ext>
            </a:extLst>
          </p:cNvPr>
          <p:cNvSpPr>
            <a:spLocks noGrp="1"/>
          </p:cNvSpPr>
          <p:nvPr>
            <p:ph type="sldNum" sz="quarter" idx="12"/>
          </p:nvPr>
        </p:nvSpPr>
        <p:spPr/>
        <p:txBody>
          <a:bodyPr/>
          <a:lstStyle/>
          <a:p>
            <a:fld id="{419B2378-6834-724D-A8FA-C622AA04B295}" type="slidenum">
              <a:rPr lang="en-US" smtClean="0"/>
              <a:t>‹#›</a:t>
            </a:fld>
            <a:endParaRPr lang="en-US"/>
          </a:p>
        </p:txBody>
      </p:sp>
    </p:spTree>
    <p:extLst>
      <p:ext uri="{BB962C8B-B14F-4D97-AF65-F5344CB8AC3E}">
        <p14:creationId xmlns:p14="http://schemas.microsoft.com/office/powerpoint/2010/main" val="205214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9CD76A-7ED5-0044-8118-D1C75F78EB7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BE83271D-96BB-7940-B2C3-DC3E7DEC9B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B168E9EC-F75B-7841-B6F6-5F2AAD6F781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BB183046-24A3-C84E-A079-6648388C13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4D083A86-B69E-8D47-BEC4-6A14365B09D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BD720403-981F-1843-9E1C-F8ED837FE759}"/>
              </a:ext>
            </a:extLst>
          </p:cNvPr>
          <p:cNvSpPr>
            <a:spLocks noGrp="1"/>
          </p:cNvSpPr>
          <p:nvPr>
            <p:ph type="dt" sz="half" idx="10"/>
          </p:nvPr>
        </p:nvSpPr>
        <p:spPr/>
        <p:txBody>
          <a:bodyPr/>
          <a:lstStyle/>
          <a:p>
            <a:fld id="{0D65049E-BA95-6A4D-AC14-51A89B7D33AF}" type="datetimeFigureOut">
              <a:rPr lang="en-US" smtClean="0"/>
              <a:t>2/25/2021</a:t>
            </a:fld>
            <a:endParaRPr lang="en-US"/>
          </a:p>
        </p:txBody>
      </p:sp>
      <p:sp>
        <p:nvSpPr>
          <p:cNvPr id="8" name="Footer Placeholder 7">
            <a:extLst>
              <a:ext uri="{FF2B5EF4-FFF2-40B4-BE49-F238E27FC236}">
                <a16:creationId xmlns:a16="http://schemas.microsoft.com/office/drawing/2014/main" xmlns="" id="{567E49D8-3C99-AD40-9060-4177679747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DE0FD3E-5E14-FF49-949D-0B772402CBA1}"/>
              </a:ext>
            </a:extLst>
          </p:cNvPr>
          <p:cNvSpPr>
            <a:spLocks noGrp="1"/>
          </p:cNvSpPr>
          <p:nvPr>
            <p:ph type="sldNum" sz="quarter" idx="12"/>
          </p:nvPr>
        </p:nvSpPr>
        <p:spPr/>
        <p:txBody>
          <a:bodyPr/>
          <a:lstStyle/>
          <a:p>
            <a:fld id="{419B2378-6834-724D-A8FA-C622AA04B295}" type="slidenum">
              <a:rPr lang="en-US" smtClean="0"/>
              <a:t>‹#›</a:t>
            </a:fld>
            <a:endParaRPr lang="en-US"/>
          </a:p>
        </p:txBody>
      </p:sp>
    </p:spTree>
    <p:extLst>
      <p:ext uri="{BB962C8B-B14F-4D97-AF65-F5344CB8AC3E}">
        <p14:creationId xmlns:p14="http://schemas.microsoft.com/office/powerpoint/2010/main" val="4206937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E76AC9-EBE8-DE4D-B7EC-23391B5D518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B5B263EB-9CF3-BE4D-A9A1-1779A61B885C}"/>
              </a:ext>
            </a:extLst>
          </p:cNvPr>
          <p:cNvSpPr>
            <a:spLocks noGrp="1"/>
          </p:cNvSpPr>
          <p:nvPr>
            <p:ph type="dt" sz="half" idx="10"/>
          </p:nvPr>
        </p:nvSpPr>
        <p:spPr/>
        <p:txBody>
          <a:bodyPr/>
          <a:lstStyle/>
          <a:p>
            <a:fld id="{0D65049E-BA95-6A4D-AC14-51A89B7D33AF}" type="datetimeFigureOut">
              <a:rPr lang="en-US" smtClean="0"/>
              <a:t>2/25/2021</a:t>
            </a:fld>
            <a:endParaRPr lang="en-US"/>
          </a:p>
        </p:txBody>
      </p:sp>
      <p:sp>
        <p:nvSpPr>
          <p:cNvPr id="4" name="Footer Placeholder 3">
            <a:extLst>
              <a:ext uri="{FF2B5EF4-FFF2-40B4-BE49-F238E27FC236}">
                <a16:creationId xmlns:a16="http://schemas.microsoft.com/office/drawing/2014/main" xmlns="" id="{EF818928-D0CA-D24B-B5B7-FAB0023B18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8FA1386-5F7F-CC43-BBBC-F7C1C38569EB}"/>
              </a:ext>
            </a:extLst>
          </p:cNvPr>
          <p:cNvSpPr>
            <a:spLocks noGrp="1"/>
          </p:cNvSpPr>
          <p:nvPr>
            <p:ph type="sldNum" sz="quarter" idx="12"/>
          </p:nvPr>
        </p:nvSpPr>
        <p:spPr/>
        <p:txBody>
          <a:bodyPr/>
          <a:lstStyle/>
          <a:p>
            <a:fld id="{419B2378-6834-724D-A8FA-C622AA04B295}" type="slidenum">
              <a:rPr lang="en-US" smtClean="0"/>
              <a:t>‹#›</a:t>
            </a:fld>
            <a:endParaRPr lang="en-US"/>
          </a:p>
        </p:txBody>
      </p:sp>
    </p:spTree>
    <p:extLst>
      <p:ext uri="{BB962C8B-B14F-4D97-AF65-F5344CB8AC3E}">
        <p14:creationId xmlns:p14="http://schemas.microsoft.com/office/powerpoint/2010/main" val="2130646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0B82AEE-9B89-6740-99B3-B664E2160F5C}"/>
              </a:ext>
            </a:extLst>
          </p:cNvPr>
          <p:cNvSpPr>
            <a:spLocks noGrp="1"/>
          </p:cNvSpPr>
          <p:nvPr>
            <p:ph type="dt" sz="half" idx="10"/>
          </p:nvPr>
        </p:nvSpPr>
        <p:spPr/>
        <p:txBody>
          <a:bodyPr/>
          <a:lstStyle/>
          <a:p>
            <a:fld id="{0D65049E-BA95-6A4D-AC14-51A89B7D33AF}" type="datetimeFigureOut">
              <a:rPr lang="en-US" smtClean="0"/>
              <a:t>2/25/2021</a:t>
            </a:fld>
            <a:endParaRPr lang="en-US"/>
          </a:p>
        </p:txBody>
      </p:sp>
      <p:sp>
        <p:nvSpPr>
          <p:cNvPr id="3" name="Footer Placeholder 2">
            <a:extLst>
              <a:ext uri="{FF2B5EF4-FFF2-40B4-BE49-F238E27FC236}">
                <a16:creationId xmlns:a16="http://schemas.microsoft.com/office/drawing/2014/main" xmlns="" id="{54B17D30-D401-0443-ACF7-8BB5E39685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5F4AEBD-BAB9-A040-AF0D-97DB8B01190E}"/>
              </a:ext>
            </a:extLst>
          </p:cNvPr>
          <p:cNvSpPr>
            <a:spLocks noGrp="1"/>
          </p:cNvSpPr>
          <p:nvPr>
            <p:ph type="sldNum" sz="quarter" idx="12"/>
          </p:nvPr>
        </p:nvSpPr>
        <p:spPr/>
        <p:txBody>
          <a:bodyPr/>
          <a:lstStyle/>
          <a:p>
            <a:fld id="{419B2378-6834-724D-A8FA-C622AA04B295}" type="slidenum">
              <a:rPr lang="en-US" smtClean="0"/>
              <a:t>‹#›</a:t>
            </a:fld>
            <a:endParaRPr lang="en-US"/>
          </a:p>
        </p:txBody>
      </p:sp>
    </p:spTree>
    <p:extLst>
      <p:ext uri="{BB962C8B-B14F-4D97-AF65-F5344CB8AC3E}">
        <p14:creationId xmlns:p14="http://schemas.microsoft.com/office/powerpoint/2010/main" val="817871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46EDE3-575A-4145-97C7-DA6A93547C8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3FF0371D-3E15-3843-92DE-0FE2B6C670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45094D31-8914-384C-B32E-12F5C692CE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11D6BE0D-03D8-DA41-9E4C-A08785D9E7B2}"/>
              </a:ext>
            </a:extLst>
          </p:cNvPr>
          <p:cNvSpPr>
            <a:spLocks noGrp="1"/>
          </p:cNvSpPr>
          <p:nvPr>
            <p:ph type="dt" sz="half" idx="10"/>
          </p:nvPr>
        </p:nvSpPr>
        <p:spPr/>
        <p:txBody>
          <a:bodyPr/>
          <a:lstStyle/>
          <a:p>
            <a:fld id="{0D65049E-BA95-6A4D-AC14-51A89B7D33AF}" type="datetimeFigureOut">
              <a:rPr lang="en-US" smtClean="0"/>
              <a:t>2/25/2021</a:t>
            </a:fld>
            <a:endParaRPr lang="en-US"/>
          </a:p>
        </p:txBody>
      </p:sp>
      <p:sp>
        <p:nvSpPr>
          <p:cNvPr id="6" name="Footer Placeholder 5">
            <a:extLst>
              <a:ext uri="{FF2B5EF4-FFF2-40B4-BE49-F238E27FC236}">
                <a16:creationId xmlns:a16="http://schemas.microsoft.com/office/drawing/2014/main" xmlns="" id="{C2F669BF-1CE2-5542-A133-36D17DAB01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4FC3586-1DFA-5747-BE39-F6D7BC87D1CD}"/>
              </a:ext>
            </a:extLst>
          </p:cNvPr>
          <p:cNvSpPr>
            <a:spLocks noGrp="1"/>
          </p:cNvSpPr>
          <p:nvPr>
            <p:ph type="sldNum" sz="quarter" idx="12"/>
          </p:nvPr>
        </p:nvSpPr>
        <p:spPr/>
        <p:txBody>
          <a:bodyPr/>
          <a:lstStyle/>
          <a:p>
            <a:fld id="{419B2378-6834-724D-A8FA-C622AA04B295}" type="slidenum">
              <a:rPr lang="en-US" smtClean="0"/>
              <a:t>‹#›</a:t>
            </a:fld>
            <a:endParaRPr lang="en-US"/>
          </a:p>
        </p:txBody>
      </p:sp>
    </p:spTree>
    <p:extLst>
      <p:ext uri="{BB962C8B-B14F-4D97-AF65-F5344CB8AC3E}">
        <p14:creationId xmlns:p14="http://schemas.microsoft.com/office/powerpoint/2010/main" val="3697647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021647-F596-A34A-AB67-BD5B6680AA1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820B6C98-D653-F04D-902C-4F5FFD08CC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A269AAE-A6C1-4646-803E-DC7F08CEC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A969FF59-4F1D-F74B-B306-D84724228A13}"/>
              </a:ext>
            </a:extLst>
          </p:cNvPr>
          <p:cNvSpPr>
            <a:spLocks noGrp="1"/>
          </p:cNvSpPr>
          <p:nvPr>
            <p:ph type="dt" sz="half" idx="10"/>
          </p:nvPr>
        </p:nvSpPr>
        <p:spPr/>
        <p:txBody>
          <a:bodyPr/>
          <a:lstStyle/>
          <a:p>
            <a:fld id="{0D65049E-BA95-6A4D-AC14-51A89B7D33AF}" type="datetimeFigureOut">
              <a:rPr lang="en-US" smtClean="0"/>
              <a:t>2/25/2021</a:t>
            </a:fld>
            <a:endParaRPr lang="en-US"/>
          </a:p>
        </p:txBody>
      </p:sp>
      <p:sp>
        <p:nvSpPr>
          <p:cNvPr id="6" name="Footer Placeholder 5">
            <a:extLst>
              <a:ext uri="{FF2B5EF4-FFF2-40B4-BE49-F238E27FC236}">
                <a16:creationId xmlns:a16="http://schemas.microsoft.com/office/drawing/2014/main" xmlns="" id="{E4444BCE-C5E7-DF42-A952-4E404FEFBB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2D286C8-0152-6343-B043-C28D7D502AC1}"/>
              </a:ext>
            </a:extLst>
          </p:cNvPr>
          <p:cNvSpPr>
            <a:spLocks noGrp="1"/>
          </p:cNvSpPr>
          <p:nvPr>
            <p:ph type="sldNum" sz="quarter" idx="12"/>
          </p:nvPr>
        </p:nvSpPr>
        <p:spPr/>
        <p:txBody>
          <a:bodyPr/>
          <a:lstStyle/>
          <a:p>
            <a:fld id="{419B2378-6834-724D-A8FA-C622AA04B295}" type="slidenum">
              <a:rPr lang="en-US" smtClean="0"/>
              <a:t>‹#›</a:t>
            </a:fld>
            <a:endParaRPr lang="en-US"/>
          </a:p>
        </p:txBody>
      </p:sp>
    </p:spTree>
    <p:extLst>
      <p:ext uri="{BB962C8B-B14F-4D97-AF65-F5344CB8AC3E}">
        <p14:creationId xmlns:p14="http://schemas.microsoft.com/office/powerpoint/2010/main" val="1209277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02C3B19-B48F-BF4D-B9E6-068CB4ECF6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75949889-8056-234D-9BC1-7E0F611E04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12DC0081-79A8-534C-904B-D9A19E1B3B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65049E-BA95-6A4D-AC14-51A89B7D33AF}" type="datetimeFigureOut">
              <a:rPr lang="en-US" smtClean="0"/>
              <a:t>2/25/2021</a:t>
            </a:fld>
            <a:endParaRPr lang="en-US"/>
          </a:p>
        </p:txBody>
      </p:sp>
      <p:sp>
        <p:nvSpPr>
          <p:cNvPr id="5" name="Footer Placeholder 4">
            <a:extLst>
              <a:ext uri="{FF2B5EF4-FFF2-40B4-BE49-F238E27FC236}">
                <a16:creationId xmlns:a16="http://schemas.microsoft.com/office/drawing/2014/main" xmlns="" id="{4910C769-9752-8D4C-8FEA-658001032F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9EAD094-2672-D340-B74D-345271831E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B2378-6834-724D-A8FA-C622AA04B295}" type="slidenum">
              <a:rPr lang="en-US" smtClean="0"/>
              <a:t>‹#›</a:t>
            </a:fld>
            <a:endParaRPr lang="en-US"/>
          </a:p>
        </p:txBody>
      </p:sp>
    </p:spTree>
    <p:extLst>
      <p:ext uri="{BB962C8B-B14F-4D97-AF65-F5344CB8AC3E}">
        <p14:creationId xmlns:p14="http://schemas.microsoft.com/office/powerpoint/2010/main" val="2169729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b="0" i="0">
                <a:solidFill>
                  <a:schemeClr val="tx1">
                    <a:tint val="75000"/>
                  </a:schemeClr>
                </a:solidFill>
                <a:latin typeface="Dosis Regular" charset="0"/>
              </a:defRPr>
            </a:lvl1pPr>
          </a:lstStyle>
          <a:p>
            <a:fld id="{A0D5A4D2-F8FA-5D4C-9261-00BA76DE1A6F}" type="datetimeFigureOut">
              <a:rPr lang="en-US" smtClean="0"/>
              <a:pPr/>
              <a:t>2/25/2021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b="0" i="0">
                <a:solidFill>
                  <a:schemeClr val="tx1">
                    <a:tint val="75000"/>
                  </a:schemeClr>
                </a:solidFill>
                <a:latin typeface="Dosis Regular"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0" i="0">
                <a:solidFill>
                  <a:schemeClr val="tx1">
                    <a:tint val="75000"/>
                  </a:schemeClr>
                </a:solidFill>
                <a:latin typeface="Dosis Regular" charset="0"/>
              </a:defRPr>
            </a:lvl1pPr>
          </a:lstStyle>
          <a:p>
            <a:fld id="{B66A4106-671E-4241-B370-E172814BEB04}" type="slidenum">
              <a:rPr lang="en-US" smtClean="0"/>
              <a:pPr/>
              <a:t>‹#›</a:t>
            </a:fld>
            <a:endParaRPr lang="en-US"/>
          </a:p>
        </p:txBody>
      </p:sp>
    </p:spTree>
    <p:extLst>
      <p:ext uri="{BB962C8B-B14F-4D97-AF65-F5344CB8AC3E}">
        <p14:creationId xmlns:p14="http://schemas.microsoft.com/office/powerpoint/2010/main" val="3776408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b="0" i="0" kern="1200">
          <a:solidFill>
            <a:schemeClr val="tx1"/>
          </a:solidFill>
          <a:latin typeface="Dosis Regular" charset="0"/>
          <a:ea typeface="+mj-ea"/>
          <a:cs typeface="+mj-cs"/>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Dosis Regular" charset="0"/>
          <a:ea typeface="+mn-ea"/>
          <a:cs typeface="+mn-cs"/>
        </a:defRPr>
      </a:lvl1pPr>
      <a:lvl2pPr marL="742950" indent="-285750" algn="l" defTabSz="457200" rtl="0" eaLnBrk="1" latinLnBrk="0" hangingPunct="1">
        <a:spcBef>
          <a:spcPct val="20000"/>
        </a:spcBef>
        <a:buFont typeface="Arial"/>
        <a:buChar char="–"/>
        <a:defRPr sz="2800" b="0" i="0" kern="1200">
          <a:solidFill>
            <a:schemeClr val="tx1"/>
          </a:solidFill>
          <a:latin typeface="Dosis Regular" charset="0"/>
          <a:ea typeface="+mn-ea"/>
          <a:cs typeface="+mn-cs"/>
        </a:defRPr>
      </a:lvl2pPr>
      <a:lvl3pPr marL="1143000" indent="-228600" algn="l" defTabSz="457200" rtl="0" eaLnBrk="1" latinLnBrk="0" hangingPunct="1">
        <a:spcBef>
          <a:spcPct val="20000"/>
        </a:spcBef>
        <a:buFont typeface="Arial"/>
        <a:buChar char="•"/>
        <a:defRPr sz="2400" b="0" i="0" kern="1200">
          <a:solidFill>
            <a:schemeClr val="tx1"/>
          </a:solidFill>
          <a:latin typeface="Dosis Regular" charset="0"/>
          <a:ea typeface="+mn-ea"/>
          <a:cs typeface="+mn-cs"/>
        </a:defRPr>
      </a:lvl3pPr>
      <a:lvl4pPr marL="1600200" indent="-228600" algn="l" defTabSz="457200" rtl="0" eaLnBrk="1" latinLnBrk="0" hangingPunct="1">
        <a:spcBef>
          <a:spcPct val="20000"/>
        </a:spcBef>
        <a:buFont typeface="Arial"/>
        <a:buChar char="–"/>
        <a:defRPr sz="2000" b="0" i="0" kern="1200">
          <a:solidFill>
            <a:schemeClr val="tx1"/>
          </a:solidFill>
          <a:latin typeface="Dosis Regular" charset="0"/>
          <a:ea typeface="+mn-ea"/>
          <a:cs typeface="+mn-cs"/>
        </a:defRPr>
      </a:lvl4pPr>
      <a:lvl5pPr marL="2057400" indent="-228600" algn="l" defTabSz="457200" rtl="0" eaLnBrk="1" latinLnBrk="0" hangingPunct="1">
        <a:spcBef>
          <a:spcPct val="20000"/>
        </a:spcBef>
        <a:buFont typeface="Arial"/>
        <a:buChar char="»"/>
        <a:defRPr sz="2000" b="0" i="0" kern="1200">
          <a:solidFill>
            <a:schemeClr val="tx1"/>
          </a:solidFill>
          <a:latin typeface="Dosis Regular"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bolton.careercentre.me/Member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hyperlink" Target="https://studenthub.bolton.ac.uk/students/events"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uk.linkedin.com/jobs" TargetMode="External"/><Relationship Id="rId3" Type="http://schemas.openxmlformats.org/officeDocument/2006/relationships/image" Target="../media/image7.png"/><Relationship Id="rId7"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hyperlink" Target="https://www.linkedin.com/business/learning/blog/top-skills-and-courses/fy20-most-popular-courses-of-the-year-roundup" TargetMode="External"/><Relationship Id="rId5" Type="http://schemas.openxmlformats.org/officeDocument/2006/relationships/image" Target="../media/image27.jpg"/><Relationship Id="rId4" Type="http://schemas.openxmlformats.org/officeDocument/2006/relationships/hyperlink" Target="https://university.linkedin.com/linkedin-for-students" TargetMode="External"/><Relationship Id="rId9" Type="http://schemas.openxmlformats.org/officeDocument/2006/relationships/image" Target="../media/image29.jpg"/></Relationships>
</file>

<file path=ppt/slides/_rels/slide13.xml.rels><?xml version="1.0" encoding="UTF-8" standalone="yes"?>
<Relationships xmlns="http://schemas.openxmlformats.org/package/2006/relationships"><Relationship Id="rId8" Type="http://schemas.openxmlformats.org/officeDocument/2006/relationships/hyperlink" Target="https://www.cypnowjobs.co.uk/jobs/youth-work/" TargetMode="External"/><Relationship Id="rId13" Type="http://schemas.openxmlformats.org/officeDocument/2006/relationships/hyperlink" Target="https://www.charityjob.co.uk/" TargetMode="External"/><Relationship Id="rId18" Type="http://schemas.openxmlformats.org/officeDocument/2006/relationships/image" Target="../media/image38.png"/><Relationship Id="rId3" Type="http://schemas.openxmlformats.org/officeDocument/2006/relationships/image" Target="../media/image7.png"/><Relationship Id="rId7" Type="http://schemas.openxmlformats.org/officeDocument/2006/relationships/image" Target="../media/image31.png"/><Relationship Id="rId12" Type="http://schemas.openxmlformats.org/officeDocument/2006/relationships/image" Target="../media/image34.png"/><Relationship Id="rId17" Type="http://schemas.openxmlformats.org/officeDocument/2006/relationships/image" Target="../media/image37.jpg"/><Relationship Id="rId2" Type="http://schemas.openxmlformats.org/officeDocument/2006/relationships/image" Target="../media/image8.png"/><Relationship Id="rId16"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hyperlink" Target="https://www.prospects.ac.uk/careers-advice/what-can-i-do-with-my-degree/youth-and-community-work" TargetMode="External"/><Relationship Id="rId11" Type="http://schemas.openxmlformats.org/officeDocument/2006/relationships/image" Target="../media/image33.png"/><Relationship Id="rId5" Type="http://schemas.openxmlformats.org/officeDocument/2006/relationships/image" Target="../media/image30.png"/><Relationship Id="rId15" Type="http://schemas.openxmlformats.org/officeDocument/2006/relationships/hyperlink" Target="https://www.jobsgopublic.com/job_types/youth-work?ga_client_id=52ac62ca-fd15-4e09-a1fb-b2f5c1906100" TargetMode="External"/><Relationship Id="rId10" Type="http://schemas.openxmlformats.org/officeDocument/2006/relationships/hyperlink" Target="https://jobs.theguardian.com/landingpage/2868461/jobs-society-html/" TargetMode="External"/><Relationship Id="rId19" Type="http://schemas.openxmlformats.org/officeDocument/2006/relationships/image" Target="../media/image39.png"/><Relationship Id="rId4" Type="http://schemas.openxmlformats.org/officeDocument/2006/relationships/hyperlink" Target="https://jobs.thirdsector.co.uk/" TargetMode="External"/><Relationship Id="rId9" Type="http://schemas.openxmlformats.org/officeDocument/2006/relationships/image" Target="../media/image32.png"/><Relationship Id="rId1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hyperlink" Target="mailto:BoltonAward@bolton.ac.uk" TargetMode="External"/><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hyperlink" Target="https://studenthub.bolton.ac.uk/students/login?ReturnUrl=/"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51.jpeg"/><Relationship Id="rId5" Type="http://schemas.openxmlformats.org/officeDocument/2006/relationships/image" Target="../media/image7.png"/><Relationship Id="rId4" Type="http://schemas.openxmlformats.org/officeDocument/2006/relationships/hyperlink" Target="https://www.youtube.com/watch?v=Jgf1HxlIZF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studenthub-careers@bolton.ac.uk"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hyperlink" Target="https://studenthub.bolton.ac.uk/"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3" Type="http://schemas.openxmlformats.org/officeDocument/2006/relationships/image" Target="../media/image16.jpg"/><Relationship Id="rId7" Type="http://schemas.openxmlformats.org/officeDocument/2006/relationships/hyperlink" Target="https://www.eventbrite.co.uk/" TargetMode="External"/><Relationship Id="rId12" Type="http://schemas.openxmlformats.org/officeDocument/2006/relationships/image" Target="../media/image21.jpg"/><Relationship Id="rId17" Type="http://schemas.openxmlformats.org/officeDocument/2006/relationships/image" Target="../media/image24.png"/><Relationship Id="rId2" Type="http://schemas.openxmlformats.org/officeDocument/2006/relationships/hyperlink" Target="https://www.bolton.ac.uk/leaponline/Home.aspx" TargetMode="External"/><Relationship Id="rId16" Type="http://schemas.openxmlformats.org/officeDocument/2006/relationships/hyperlink" Target="https://www.futurelearn.com/" TargetMode="External"/><Relationship Id="rId1" Type="http://schemas.openxmlformats.org/officeDocument/2006/relationships/slideLayout" Target="../slideLayouts/slideLayout7.xml"/><Relationship Id="rId6" Type="http://schemas.openxmlformats.org/officeDocument/2006/relationships/image" Target="../media/image18.jpg"/><Relationship Id="rId11" Type="http://schemas.openxmlformats.org/officeDocument/2006/relationships/hyperlink" Target="https://www.ted.com/watch/tedx-talks" TargetMode="External"/><Relationship Id="rId5" Type="http://schemas.openxmlformats.org/officeDocument/2006/relationships/image" Target="../media/image17.jpg"/><Relationship Id="rId15" Type="http://schemas.openxmlformats.org/officeDocument/2006/relationships/image" Target="../media/image23.png"/><Relationship Id="rId10" Type="http://schemas.openxmlformats.org/officeDocument/2006/relationships/image" Target="../media/image20.jpg"/><Relationship Id="rId4" Type="http://schemas.openxmlformats.org/officeDocument/2006/relationships/hyperlink" Target="https://do-it.org/" TargetMode="External"/><Relationship Id="rId9" Type="http://schemas.openxmlformats.org/officeDocument/2006/relationships/hyperlink" Target="https://www.boltonsu.com/" TargetMode="External"/><Relationship Id="rId14" Type="http://schemas.openxmlformats.org/officeDocument/2006/relationships/hyperlink" Target="https://studenthub.bolton.ac.uk/students/login?ReturnUr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studenthub.bolton.ac.uk/" TargetMode="External"/><Relationship Id="rId1" Type="http://schemas.openxmlformats.org/officeDocument/2006/relationships/slideLayout" Target="../slideLayouts/slideLayout7.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3B6034F9-B26C-0A4A-8818-96F1AE68A645}"/>
              </a:ext>
            </a:extLst>
          </p:cNvPr>
          <p:cNvPicPr>
            <a:picLocks noChangeAspect="1"/>
          </p:cNvPicPr>
          <p:nvPr/>
        </p:nvPicPr>
        <p:blipFill rotWithShape="1">
          <a:blip r:embed="rId2"/>
          <a:srcRect r="24741"/>
          <a:stretch/>
        </p:blipFill>
        <p:spPr>
          <a:xfrm>
            <a:off x="4456072" y="0"/>
            <a:ext cx="7735928" cy="6858000"/>
          </a:xfrm>
          <a:prstGeom prst="rect">
            <a:avLst/>
          </a:prstGeom>
        </p:spPr>
      </p:pic>
      <p:pic>
        <p:nvPicPr>
          <p:cNvPr id="14" name="Picture 13" descr="A picture containing computer&#10;&#10;Description automatically generated">
            <a:extLst>
              <a:ext uri="{FF2B5EF4-FFF2-40B4-BE49-F238E27FC236}">
                <a16:creationId xmlns:a16="http://schemas.microsoft.com/office/drawing/2014/main" xmlns="" id="{76E3890E-2FFD-1F44-9B9B-0B556F2FCC38}"/>
              </a:ext>
            </a:extLst>
          </p:cNvPr>
          <p:cNvPicPr>
            <a:picLocks noChangeAspect="1"/>
          </p:cNvPicPr>
          <p:nvPr/>
        </p:nvPicPr>
        <p:blipFill>
          <a:blip r:embed="rId3"/>
          <a:stretch>
            <a:fillRect/>
          </a:stretch>
        </p:blipFill>
        <p:spPr>
          <a:xfrm>
            <a:off x="0" y="0"/>
            <a:ext cx="8712200" cy="6858000"/>
          </a:xfrm>
          <a:prstGeom prst="rect">
            <a:avLst/>
          </a:prstGeom>
        </p:spPr>
      </p:pic>
      <p:sp>
        <p:nvSpPr>
          <p:cNvPr id="6" name="Title 1">
            <a:extLst>
              <a:ext uri="{FF2B5EF4-FFF2-40B4-BE49-F238E27FC236}">
                <a16:creationId xmlns:a16="http://schemas.microsoft.com/office/drawing/2014/main" xmlns="" id="{C14065AA-C9E2-6044-B517-854A8F3471CF}"/>
              </a:ext>
            </a:extLst>
          </p:cNvPr>
          <p:cNvSpPr>
            <a:spLocks noGrp="1"/>
          </p:cNvSpPr>
          <p:nvPr>
            <p:ph type="title"/>
          </p:nvPr>
        </p:nvSpPr>
        <p:spPr>
          <a:xfrm>
            <a:off x="147782" y="2682238"/>
            <a:ext cx="6994883" cy="1315979"/>
          </a:xfrm>
        </p:spPr>
        <p:txBody>
          <a:bodyPr wrap="square" lIns="0" tIns="0" rIns="0" bIns="0" anchor="t" anchorCtr="0">
            <a:normAutofit fontScale="90000"/>
          </a:bodyPr>
          <a:lstStyle/>
          <a:p>
            <a:r>
              <a:rPr lang="en-US" dirty="0">
                <a:solidFill>
                  <a:schemeClr val="bg1"/>
                </a:solidFill>
                <a:latin typeface="Montserrat" pitchFamily="2" charset="77"/>
              </a:rPr>
              <a:t>Employability</a:t>
            </a:r>
            <a:br>
              <a:rPr lang="en-US" dirty="0">
                <a:solidFill>
                  <a:schemeClr val="bg1"/>
                </a:solidFill>
                <a:latin typeface="Montserrat" pitchFamily="2" charset="77"/>
              </a:rPr>
            </a:br>
            <a:r>
              <a:rPr lang="en-US" dirty="0">
                <a:solidFill>
                  <a:schemeClr val="bg1"/>
                </a:solidFill>
                <a:latin typeface="Montserrat" pitchFamily="2" charset="77"/>
              </a:rPr>
              <a:t>Community and Youth Work</a:t>
            </a:r>
          </a:p>
        </p:txBody>
      </p:sp>
      <p:sp>
        <p:nvSpPr>
          <p:cNvPr id="8" name="Oval 7">
            <a:extLst>
              <a:ext uri="{FF2B5EF4-FFF2-40B4-BE49-F238E27FC236}">
                <a16:creationId xmlns:a16="http://schemas.microsoft.com/office/drawing/2014/main" xmlns="" id="{8D098F70-8692-BB40-A41A-9ADF48CED782}"/>
              </a:ext>
            </a:extLst>
          </p:cNvPr>
          <p:cNvSpPr/>
          <p:nvPr/>
        </p:nvSpPr>
        <p:spPr>
          <a:xfrm>
            <a:off x="6207576" y="4366131"/>
            <a:ext cx="935088" cy="935088"/>
          </a:xfrm>
          <a:prstGeom prst="ellipse">
            <a:avLst/>
          </a:prstGeom>
          <a:solidFill>
            <a:srgbClr val="DD3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ED29E5AA-39DA-2A4F-ADAA-5DC0062B071A}"/>
              </a:ext>
            </a:extLst>
          </p:cNvPr>
          <p:cNvSpPr/>
          <p:nvPr/>
        </p:nvSpPr>
        <p:spPr>
          <a:xfrm>
            <a:off x="0" y="4366131"/>
            <a:ext cx="6675120" cy="935088"/>
          </a:xfrm>
          <a:prstGeom prst="rect">
            <a:avLst/>
          </a:prstGeom>
          <a:gradFill>
            <a:gsLst>
              <a:gs pos="7000">
                <a:srgbClr val="093254"/>
              </a:gs>
              <a:gs pos="39000">
                <a:srgbClr val="DD35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Professional skills</a:t>
            </a:r>
            <a:endParaRPr lang="en-US" sz="2800" dirty="0">
              <a:latin typeface="Arial" panose="020B0604020202020204" pitchFamily="34" charset="0"/>
              <a:cs typeface="Arial" panose="020B0604020202020204" pitchFamily="34" charset="0"/>
            </a:endParaRPr>
          </a:p>
        </p:txBody>
      </p:sp>
      <p:pic>
        <p:nvPicPr>
          <p:cNvPr id="17" name="Picture 16" descr="A close up of a logo&#10;&#10;Description automatically generated">
            <a:extLst>
              <a:ext uri="{FF2B5EF4-FFF2-40B4-BE49-F238E27FC236}">
                <a16:creationId xmlns:a16="http://schemas.microsoft.com/office/drawing/2014/main" xmlns="" id="{03F66029-1689-3D48-9EA7-72F088BF81B2}"/>
              </a:ext>
            </a:extLst>
          </p:cNvPr>
          <p:cNvPicPr>
            <a:picLocks noChangeAspect="1"/>
          </p:cNvPicPr>
          <p:nvPr/>
        </p:nvPicPr>
        <p:blipFill>
          <a:blip r:embed="rId4"/>
          <a:stretch>
            <a:fillRect/>
          </a:stretch>
        </p:blipFill>
        <p:spPr>
          <a:xfrm rot="976174">
            <a:off x="10205965" y="3338061"/>
            <a:ext cx="1169504" cy="1190022"/>
          </a:xfrm>
          <a:prstGeom prst="rect">
            <a:avLst/>
          </a:prstGeom>
        </p:spPr>
      </p:pic>
      <p:pic>
        <p:nvPicPr>
          <p:cNvPr id="19" name="Picture 18">
            <a:extLst>
              <a:ext uri="{FF2B5EF4-FFF2-40B4-BE49-F238E27FC236}">
                <a16:creationId xmlns:a16="http://schemas.microsoft.com/office/drawing/2014/main" xmlns="" id="{3E24F5CA-EB70-4F48-9715-9CD0B82303E8}"/>
              </a:ext>
            </a:extLst>
          </p:cNvPr>
          <p:cNvPicPr>
            <a:picLocks noChangeAspect="1"/>
          </p:cNvPicPr>
          <p:nvPr/>
        </p:nvPicPr>
        <p:blipFill>
          <a:blip r:embed="rId5"/>
          <a:stretch>
            <a:fillRect/>
          </a:stretch>
        </p:blipFill>
        <p:spPr>
          <a:xfrm rot="976174">
            <a:off x="7304521" y="2490066"/>
            <a:ext cx="1169504" cy="1190022"/>
          </a:xfrm>
          <a:prstGeom prst="rect">
            <a:avLst/>
          </a:prstGeom>
        </p:spPr>
      </p:pic>
      <p:pic>
        <p:nvPicPr>
          <p:cNvPr id="21" name="Picture 20" descr="A picture containing clock, drawing&#10;&#10;Description automatically generated">
            <a:extLst>
              <a:ext uri="{FF2B5EF4-FFF2-40B4-BE49-F238E27FC236}">
                <a16:creationId xmlns:a16="http://schemas.microsoft.com/office/drawing/2014/main" xmlns="" id="{317F45E4-D2C7-4F40-A02C-D8D74C424575}"/>
              </a:ext>
            </a:extLst>
          </p:cNvPr>
          <p:cNvPicPr>
            <a:picLocks noChangeAspect="1"/>
          </p:cNvPicPr>
          <p:nvPr/>
        </p:nvPicPr>
        <p:blipFill>
          <a:blip r:embed="rId6"/>
          <a:stretch>
            <a:fillRect/>
          </a:stretch>
        </p:blipFill>
        <p:spPr>
          <a:xfrm rot="976174">
            <a:off x="7821090" y="720048"/>
            <a:ext cx="1169504" cy="1190022"/>
          </a:xfrm>
          <a:prstGeom prst="rect">
            <a:avLst/>
          </a:prstGeom>
        </p:spPr>
      </p:pic>
      <p:pic>
        <p:nvPicPr>
          <p:cNvPr id="23" name="Picture 22" descr="A picture containing clock&#10;&#10;Description automatically generated">
            <a:extLst>
              <a:ext uri="{FF2B5EF4-FFF2-40B4-BE49-F238E27FC236}">
                <a16:creationId xmlns:a16="http://schemas.microsoft.com/office/drawing/2014/main" xmlns="" id="{46341551-7710-AF45-A043-C814F14A90AB}"/>
              </a:ext>
            </a:extLst>
          </p:cNvPr>
          <p:cNvPicPr>
            <a:picLocks noChangeAspect="1"/>
          </p:cNvPicPr>
          <p:nvPr/>
        </p:nvPicPr>
        <p:blipFill>
          <a:blip r:embed="rId7"/>
          <a:stretch>
            <a:fillRect/>
          </a:stretch>
        </p:blipFill>
        <p:spPr>
          <a:xfrm rot="976174">
            <a:off x="10722534" y="1568043"/>
            <a:ext cx="1169504" cy="1190022"/>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xmlns="" id="{EE788E07-4662-DE49-8250-420BEFAE2121}"/>
              </a:ext>
            </a:extLst>
          </p:cNvPr>
          <p:cNvPicPr>
            <a:picLocks noChangeAspect="1"/>
          </p:cNvPicPr>
          <p:nvPr/>
        </p:nvPicPr>
        <p:blipFill>
          <a:blip r:embed="rId8"/>
          <a:stretch>
            <a:fillRect/>
          </a:stretch>
        </p:blipFill>
        <p:spPr>
          <a:xfrm>
            <a:off x="606485" y="556570"/>
            <a:ext cx="4779597" cy="1294474"/>
          </a:xfrm>
          <a:prstGeom prst="rect">
            <a:avLst/>
          </a:prstGeom>
        </p:spPr>
      </p:pic>
    </p:spTree>
    <p:extLst>
      <p:ext uri="{BB962C8B-B14F-4D97-AF65-F5344CB8AC3E}">
        <p14:creationId xmlns:p14="http://schemas.microsoft.com/office/powerpoint/2010/main" val="674420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able&#10;&#10;Description automatically generated">
            <a:extLst>
              <a:ext uri="{FF2B5EF4-FFF2-40B4-BE49-F238E27FC236}">
                <a16:creationId xmlns:a16="http://schemas.microsoft.com/office/drawing/2014/main" xmlns="" id="{FD9881EF-8935-984D-B335-D3FA7CA8B32D}"/>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043338BB-6839-434F-99EC-BD3357FD04E2}"/>
              </a:ext>
            </a:extLst>
          </p:cNvPr>
          <p:cNvSpPr txBox="1"/>
          <p:nvPr/>
        </p:nvSpPr>
        <p:spPr>
          <a:xfrm>
            <a:off x="405904" y="3159933"/>
            <a:ext cx="65" cy="276999"/>
          </a:xfrm>
          <a:prstGeom prst="rect">
            <a:avLst/>
          </a:prstGeom>
          <a:noFill/>
        </p:spPr>
        <p:txBody>
          <a:bodyPr wrap="none" lIns="0" tIns="0" rIns="0" bIns="0" rtlCol="0">
            <a:spAutoFit/>
          </a:bodyPr>
          <a:lstStyle/>
          <a:p>
            <a:endParaRPr lang="en-US" dirty="0">
              <a:solidFill>
                <a:srgbClr val="093254"/>
              </a:solidFill>
              <a:latin typeface="Montserrat" pitchFamily="2" charset="77"/>
            </a:endParaRPr>
          </a:p>
        </p:txBody>
      </p:sp>
      <p:sp>
        <p:nvSpPr>
          <p:cNvPr id="7" name="TextBox 6">
            <a:extLst>
              <a:ext uri="{FF2B5EF4-FFF2-40B4-BE49-F238E27FC236}">
                <a16:creationId xmlns:a16="http://schemas.microsoft.com/office/drawing/2014/main" xmlns="" id="{99C6E341-8C2F-5B4D-B466-E5FACFCA46E6}"/>
              </a:ext>
            </a:extLst>
          </p:cNvPr>
          <p:cNvSpPr txBox="1"/>
          <p:nvPr/>
        </p:nvSpPr>
        <p:spPr>
          <a:xfrm>
            <a:off x="689636" y="473194"/>
            <a:ext cx="2191306" cy="215444"/>
          </a:xfrm>
          <a:prstGeom prst="rect">
            <a:avLst/>
          </a:prstGeom>
          <a:noFill/>
        </p:spPr>
        <p:txBody>
          <a:bodyPr wrap="none" lIns="0" tIns="0" rIns="0" bIns="0" rtlCol="0">
            <a:spAutoFit/>
          </a:bodyPr>
          <a:lstStyle/>
          <a:p>
            <a:r>
              <a:rPr lang="en-US" sz="1400" b="1" dirty="0">
                <a:solidFill>
                  <a:schemeClr val="bg1"/>
                </a:solidFill>
                <a:latin typeface="Montserrat" pitchFamily="2" charset="77"/>
              </a:rPr>
              <a:t>Add in page title here…</a:t>
            </a:r>
          </a:p>
        </p:txBody>
      </p:sp>
      <p:sp>
        <p:nvSpPr>
          <p:cNvPr id="11" name="Oval 10">
            <a:extLst>
              <a:ext uri="{FF2B5EF4-FFF2-40B4-BE49-F238E27FC236}">
                <a16:creationId xmlns:a16="http://schemas.microsoft.com/office/drawing/2014/main" xmlns="" id="{767C87FB-090F-3543-8A29-EA592207473F}"/>
              </a:ext>
            </a:extLst>
          </p:cNvPr>
          <p:cNvSpPr/>
          <p:nvPr/>
        </p:nvSpPr>
        <p:spPr>
          <a:xfrm>
            <a:off x="405077" y="338203"/>
            <a:ext cx="475989" cy="475989"/>
          </a:xfrm>
          <a:prstGeom prst="ellipse">
            <a:avLst/>
          </a:prstGeom>
          <a:solidFill>
            <a:srgbClr val="463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4B5AA29D-C6FC-CD4B-8B92-C3CA1C691F02}"/>
              </a:ext>
            </a:extLst>
          </p:cNvPr>
          <p:cNvSpPr/>
          <p:nvPr/>
        </p:nvSpPr>
        <p:spPr>
          <a:xfrm>
            <a:off x="643071" y="338203"/>
            <a:ext cx="4085564" cy="475989"/>
          </a:xfrm>
          <a:prstGeom prst="rect">
            <a:avLst/>
          </a:prstGeom>
          <a:gradFill>
            <a:gsLst>
              <a:gs pos="86000">
                <a:schemeClr val="accent1">
                  <a:lumMod val="5000"/>
                  <a:lumOff val="95000"/>
                </a:schemeClr>
              </a:gs>
              <a:gs pos="45000">
                <a:srgbClr val="46377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7BA0EB39-11B8-534C-B001-947E1E8C04B1}"/>
              </a:ext>
            </a:extLst>
          </p:cNvPr>
          <p:cNvSpPr txBox="1"/>
          <p:nvPr/>
        </p:nvSpPr>
        <p:spPr>
          <a:xfrm>
            <a:off x="689636" y="473194"/>
            <a:ext cx="1502014" cy="307777"/>
          </a:xfrm>
          <a:prstGeom prst="rect">
            <a:avLst/>
          </a:prstGeom>
          <a:noFill/>
        </p:spPr>
        <p:txBody>
          <a:bodyPr wrap="none" lIns="0" tIns="0" rIns="0" bIns="0" rtlCol="0">
            <a:spAutoFit/>
          </a:bodyPr>
          <a:lstStyle/>
          <a:p>
            <a:r>
              <a:rPr lang="en-GB" sz="2000" b="1" dirty="0">
                <a:solidFill>
                  <a:schemeClr val="bg1"/>
                </a:solidFill>
                <a:latin typeface="Montserrat" pitchFamily="2" charset="77"/>
              </a:rPr>
              <a:t>Career Tools</a:t>
            </a:r>
            <a:endParaRPr lang="en-US" sz="2000" b="1" dirty="0">
              <a:solidFill>
                <a:schemeClr val="bg1"/>
              </a:solidFill>
              <a:latin typeface="Montserrat" pitchFamily="2" charset="77"/>
            </a:endParaRPr>
          </a:p>
        </p:txBody>
      </p:sp>
      <p:sp>
        <p:nvSpPr>
          <p:cNvPr id="19" name="TextBox 18">
            <a:extLst>
              <a:ext uri="{FF2B5EF4-FFF2-40B4-BE49-F238E27FC236}">
                <a16:creationId xmlns:a16="http://schemas.microsoft.com/office/drawing/2014/main" xmlns="" id="{EA56CA29-7ABA-6E43-AADA-264304EF48D1}"/>
              </a:ext>
            </a:extLst>
          </p:cNvPr>
          <p:cNvSpPr txBox="1"/>
          <p:nvPr/>
        </p:nvSpPr>
        <p:spPr>
          <a:xfrm>
            <a:off x="405904" y="1623944"/>
            <a:ext cx="6550481" cy="692497"/>
          </a:xfrm>
          <a:prstGeom prst="rect">
            <a:avLst/>
          </a:prstGeom>
          <a:noFill/>
        </p:spPr>
        <p:txBody>
          <a:bodyPr wrap="square" lIns="0" tIns="0" rIns="0" bIns="0" rtlCol="0">
            <a:spAutoFit/>
          </a:bodyPr>
          <a:lstStyle/>
          <a:p>
            <a:r>
              <a:rPr lang="en-US" sz="4500" dirty="0">
                <a:solidFill>
                  <a:srgbClr val="093254"/>
                </a:solidFill>
                <a:latin typeface="Montserrat" pitchFamily="2" charset="77"/>
              </a:rPr>
              <a:t>Add in title here…</a:t>
            </a:r>
          </a:p>
        </p:txBody>
      </p:sp>
      <p:pic>
        <p:nvPicPr>
          <p:cNvPr id="14" name="Picture 13" descr="A picture containing drawing&#10;&#10;Description automatically generated">
            <a:extLst>
              <a:ext uri="{FF2B5EF4-FFF2-40B4-BE49-F238E27FC236}">
                <a16:creationId xmlns:a16="http://schemas.microsoft.com/office/drawing/2014/main" xmlns="" id="{4D733D72-7996-854A-9D6B-EC94BAF5B72E}"/>
              </a:ext>
            </a:extLst>
          </p:cNvPr>
          <p:cNvPicPr>
            <a:picLocks noChangeAspect="1"/>
          </p:cNvPicPr>
          <p:nvPr/>
        </p:nvPicPr>
        <p:blipFill>
          <a:blip r:embed="rId3"/>
          <a:stretch>
            <a:fillRect/>
          </a:stretch>
        </p:blipFill>
        <p:spPr>
          <a:xfrm>
            <a:off x="339619" y="5746706"/>
            <a:ext cx="3164841" cy="857145"/>
          </a:xfrm>
          <a:prstGeom prst="rect">
            <a:avLst/>
          </a:prstGeom>
        </p:spPr>
      </p:pic>
      <p:pic>
        <p:nvPicPr>
          <p:cNvPr id="15" name="Picture 14">
            <a:hlinkClick r:id="rId4"/>
          </p:cNvPr>
          <p:cNvPicPr/>
          <p:nvPr/>
        </p:nvPicPr>
        <p:blipFill>
          <a:blip r:embed="rId5"/>
          <a:stretch>
            <a:fillRect/>
          </a:stretch>
        </p:blipFill>
        <p:spPr>
          <a:xfrm>
            <a:off x="0" y="823629"/>
            <a:ext cx="12192000" cy="4797523"/>
          </a:xfrm>
          <a:prstGeom prst="rect">
            <a:avLst/>
          </a:prstGeom>
        </p:spPr>
      </p:pic>
    </p:spTree>
    <p:extLst>
      <p:ext uri="{BB962C8B-B14F-4D97-AF65-F5344CB8AC3E}">
        <p14:creationId xmlns:p14="http://schemas.microsoft.com/office/powerpoint/2010/main" val="928040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able&#10;&#10;Description automatically generated">
            <a:extLst>
              <a:ext uri="{FF2B5EF4-FFF2-40B4-BE49-F238E27FC236}">
                <a16:creationId xmlns:a16="http://schemas.microsoft.com/office/drawing/2014/main" xmlns="" id="{FD9881EF-8935-984D-B335-D3FA7CA8B32D}"/>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xmlns="" id="{99C6E341-8C2F-5B4D-B466-E5FACFCA46E6}"/>
              </a:ext>
            </a:extLst>
          </p:cNvPr>
          <p:cNvSpPr txBox="1"/>
          <p:nvPr/>
        </p:nvSpPr>
        <p:spPr>
          <a:xfrm>
            <a:off x="689636" y="473194"/>
            <a:ext cx="2191306" cy="215444"/>
          </a:xfrm>
          <a:prstGeom prst="rect">
            <a:avLst/>
          </a:prstGeom>
          <a:noFill/>
        </p:spPr>
        <p:txBody>
          <a:bodyPr wrap="none" lIns="0" tIns="0" rIns="0" bIns="0" rtlCol="0">
            <a:spAutoFit/>
          </a:bodyPr>
          <a:lstStyle/>
          <a:p>
            <a:r>
              <a:rPr lang="en-US" sz="1400" b="1" dirty="0">
                <a:solidFill>
                  <a:schemeClr val="bg1"/>
                </a:solidFill>
                <a:latin typeface="Montserrat" pitchFamily="2" charset="77"/>
              </a:rPr>
              <a:t>Add in page title here…</a:t>
            </a:r>
          </a:p>
        </p:txBody>
      </p:sp>
      <p:sp>
        <p:nvSpPr>
          <p:cNvPr id="11" name="Oval 10">
            <a:extLst>
              <a:ext uri="{FF2B5EF4-FFF2-40B4-BE49-F238E27FC236}">
                <a16:creationId xmlns:a16="http://schemas.microsoft.com/office/drawing/2014/main" xmlns="" id="{767C87FB-090F-3543-8A29-EA592207473F}"/>
              </a:ext>
            </a:extLst>
          </p:cNvPr>
          <p:cNvSpPr/>
          <p:nvPr/>
        </p:nvSpPr>
        <p:spPr>
          <a:xfrm>
            <a:off x="405077" y="338203"/>
            <a:ext cx="475989" cy="475989"/>
          </a:xfrm>
          <a:prstGeom prst="ellipse">
            <a:avLst/>
          </a:prstGeom>
          <a:solidFill>
            <a:srgbClr val="463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4B5AA29D-C6FC-CD4B-8B92-C3CA1C691F02}"/>
              </a:ext>
            </a:extLst>
          </p:cNvPr>
          <p:cNvSpPr/>
          <p:nvPr/>
        </p:nvSpPr>
        <p:spPr>
          <a:xfrm>
            <a:off x="689636" y="338203"/>
            <a:ext cx="4085564" cy="475989"/>
          </a:xfrm>
          <a:prstGeom prst="rect">
            <a:avLst/>
          </a:prstGeom>
          <a:gradFill>
            <a:gsLst>
              <a:gs pos="86000">
                <a:schemeClr val="accent1">
                  <a:lumMod val="5000"/>
                  <a:lumOff val="95000"/>
                </a:schemeClr>
              </a:gs>
              <a:gs pos="45000">
                <a:srgbClr val="46377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7BA0EB39-11B8-534C-B001-947E1E8C04B1}"/>
              </a:ext>
            </a:extLst>
          </p:cNvPr>
          <p:cNvSpPr txBox="1"/>
          <p:nvPr/>
        </p:nvSpPr>
        <p:spPr>
          <a:xfrm>
            <a:off x="689636" y="473194"/>
            <a:ext cx="1354538" cy="307777"/>
          </a:xfrm>
          <a:prstGeom prst="rect">
            <a:avLst/>
          </a:prstGeom>
          <a:noFill/>
        </p:spPr>
        <p:txBody>
          <a:bodyPr wrap="none" lIns="0" tIns="0" rIns="0" bIns="0" rtlCol="0">
            <a:spAutoFit/>
          </a:bodyPr>
          <a:lstStyle/>
          <a:p>
            <a:r>
              <a:rPr lang="en-GB" sz="2000" b="1" dirty="0">
                <a:solidFill>
                  <a:schemeClr val="bg1"/>
                </a:solidFill>
                <a:latin typeface="Montserrat" pitchFamily="2" charset="77"/>
              </a:rPr>
              <a:t>Workshops</a:t>
            </a:r>
            <a:endParaRPr lang="en-US" sz="2000" b="1" dirty="0">
              <a:solidFill>
                <a:schemeClr val="bg1"/>
              </a:solidFill>
              <a:latin typeface="Montserrat" pitchFamily="2" charset="77"/>
            </a:endParaRPr>
          </a:p>
        </p:txBody>
      </p:sp>
      <p:pic>
        <p:nvPicPr>
          <p:cNvPr id="14" name="Picture 13" descr="A picture containing drawing&#10;&#10;Description automatically generated">
            <a:extLst>
              <a:ext uri="{FF2B5EF4-FFF2-40B4-BE49-F238E27FC236}">
                <a16:creationId xmlns:a16="http://schemas.microsoft.com/office/drawing/2014/main" xmlns="" id="{4D733D72-7996-854A-9D6B-EC94BAF5B72E}"/>
              </a:ext>
            </a:extLst>
          </p:cNvPr>
          <p:cNvPicPr>
            <a:picLocks noChangeAspect="1"/>
          </p:cNvPicPr>
          <p:nvPr/>
        </p:nvPicPr>
        <p:blipFill>
          <a:blip r:embed="rId3"/>
          <a:stretch>
            <a:fillRect/>
          </a:stretch>
        </p:blipFill>
        <p:spPr>
          <a:xfrm>
            <a:off x="339619" y="5746706"/>
            <a:ext cx="3164841" cy="857145"/>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656126913"/>
              </p:ext>
            </p:extLst>
          </p:nvPr>
        </p:nvGraphicFramePr>
        <p:xfrm>
          <a:off x="339619" y="949186"/>
          <a:ext cx="11510636" cy="4407910"/>
        </p:xfrm>
        <a:graphic>
          <a:graphicData uri="http://schemas.openxmlformats.org/drawingml/2006/table">
            <a:tbl>
              <a:tblPr firstCol="1" bandRow="1">
                <a:tableStyleId>{5C22544A-7EE6-4342-B048-85BDC9FD1C3A}</a:tableStyleId>
              </a:tblPr>
              <a:tblGrid>
                <a:gridCol w="11510636">
                  <a:extLst>
                    <a:ext uri="{9D8B030D-6E8A-4147-A177-3AD203B41FA5}">
                      <a16:colId xmlns:a16="http://schemas.microsoft.com/office/drawing/2014/main" xmlns="" val="3322304648"/>
                    </a:ext>
                  </a:extLst>
                </a:gridCol>
              </a:tblGrid>
              <a:tr h="299688">
                <a:tc>
                  <a:txBody>
                    <a:bodyPr/>
                    <a:lstStyle/>
                    <a:p>
                      <a:pPr>
                        <a:lnSpc>
                          <a:spcPct val="150000"/>
                        </a:lnSpc>
                        <a:spcAft>
                          <a:spcPts val="0"/>
                        </a:spcAft>
                      </a:pPr>
                      <a:r>
                        <a:rPr lang="en-GB" sz="1200" dirty="0">
                          <a:effectLst/>
                        </a:rPr>
                        <a:t>Your Future in Teaching (Understanding the Routes)</a:t>
                      </a:r>
                      <a:endParaRPr lang="en-GB" sz="1200" dirty="0">
                        <a:effectLst/>
                        <a:latin typeface="Times New Roman"/>
                        <a:ea typeface="Times New Roman"/>
                      </a:endParaRPr>
                    </a:p>
                  </a:txBody>
                  <a:tcPr marL="68580" marR="68580" marT="0" marB="0" anchor="ctr"/>
                </a:tc>
                <a:extLst>
                  <a:ext uri="{0D108BD9-81ED-4DB2-BD59-A6C34878D82A}">
                    <a16:rowId xmlns:a16="http://schemas.microsoft.com/office/drawing/2014/main" xmlns="" val="783908044"/>
                  </a:ext>
                </a:extLst>
              </a:tr>
              <a:tr h="299688">
                <a:tc>
                  <a:txBody>
                    <a:bodyPr/>
                    <a:lstStyle/>
                    <a:p>
                      <a:pPr>
                        <a:lnSpc>
                          <a:spcPct val="150000"/>
                        </a:lnSpc>
                        <a:spcAft>
                          <a:spcPts val="0"/>
                        </a:spcAft>
                      </a:pPr>
                      <a:r>
                        <a:rPr lang="en-GB" sz="1200" dirty="0">
                          <a:effectLst/>
                        </a:rPr>
                        <a:t>Preparing for the Careers Fair</a:t>
                      </a:r>
                      <a:endParaRPr lang="en-GB" sz="1200" dirty="0">
                        <a:effectLst/>
                        <a:latin typeface="Times New Roman"/>
                        <a:ea typeface="Times New Roman"/>
                      </a:endParaRPr>
                    </a:p>
                  </a:txBody>
                  <a:tcPr marL="68580" marR="68580" marT="0" marB="0" anchor="ctr"/>
                </a:tc>
                <a:extLst>
                  <a:ext uri="{0D108BD9-81ED-4DB2-BD59-A6C34878D82A}">
                    <a16:rowId xmlns:a16="http://schemas.microsoft.com/office/drawing/2014/main" xmlns="" val="856017328"/>
                  </a:ext>
                </a:extLst>
              </a:tr>
              <a:tr h="299688">
                <a:tc>
                  <a:txBody>
                    <a:bodyPr/>
                    <a:lstStyle/>
                    <a:p>
                      <a:pPr>
                        <a:lnSpc>
                          <a:spcPct val="150000"/>
                        </a:lnSpc>
                        <a:spcAft>
                          <a:spcPts val="0"/>
                        </a:spcAft>
                      </a:pPr>
                      <a:r>
                        <a:rPr lang="en-GB" sz="1200" dirty="0">
                          <a:effectLst/>
                        </a:rPr>
                        <a:t>Considering postgraduate study?</a:t>
                      </a:r>
                      <a:endParaRPr lang="en-GB" sz="1200" dirty="0">
                        <a:effectLst/>
                        <a:latin typeface="Times New Roman"/>
                        <a:ea typeface="Times New Roman"/>
                      </a:endParaRPr>
                    </a:p>
                  </a:txBody>
                  <a:tcPr marL="68580" marR="68580" marT="0" marB="0" anchor="ctr"/>
                </a:tc>
                <a:extLst>
                  <a:ext uri="{0D108BD9-81ED-4DB2-BD59-A6C34878D82A}">
                    <a16:rowId xmlns:a16="http://schemas.microsoft.com/office/drawing/2014/main" xmlns="" val="3147766721"/>
                  </a:ext>
                </a:extLst>
              </a:tr>
              <a:tr h="299688">
                <a:tc>
                  <a:txBody>
                    <a:bodyPr/>
                    <a:lstStyle/>
                    <a:p>
                      <a:pPr>
                        <a:lnSpc>
                          <a:spcPct val="150000"/>
                        </a:lnSpc>
                        <a:spcAft>
                          <a:spcPts val="0"/>
                        </a:spcAft>
                      </a:pPr>
                      <a:r>
                        <a:rPr lang="en-GB" sz="1200" dirty="0">
                          <a:effectLst/>
                        </a:rPr>
                        <a:t>Your Presentation – Tips for Success</a:t>
                      </a:r>
                      <a:endParaRPr lang="en-GB" sz="1200" dirty="0">
                        <a:effectLst/>
                        <a:latin typeface="Times New Roman"/>
                        <a:ea typeface="Times New Roman"/>
                      </a:endParaRPr>
                    </a:p>
                  </a:txBody>
                  <a:tcPr marL="68580" marR="68580" marT="0" marB="0" anchor="ctr"/>
                </a:tc>
                <a:extLst>
                  <a:ext uri="{0D108BD9-81ED-4DB2-BD59-A6C34878D82A}">
                    <a16:rowId xmlns:a16="http://schemas.microsoft.com/office/drawing/2014/main" xmlns="" val="390002614"/>
                  </a:ext>
                </a:extLst>
              </a:tr>
              <a:tr h="299688">
                <a:tc>
                  <a:txBody>
                    <a:bodyPr/>
                    <a:lstStyle/>
                    <a:p>
                      <a:pPr>
                        <a:lnSpc>
                          <a:spcPct val="150000"/>
                        </a:lnSpc>
                        <a:spcAft>
                          <a:spcPts val="0"/>
                        </a:spcAft>
                      </a:pPr>
                      <a:r>
                        <a:rPr lang="en-GB" sz="1200" dirty="0">
                          <a:effectLst/>
                        </a:rPr>
                        <a:t>Volunteering … How can I get involved?</a:t>
                      </a:r>
                      <a:endParaRPr lang="en-GB" sz="1200" dirty="0">
                        <a:effectLst/>
                        <a:latin typeface="Times New Roman"/>
                        <a:ea typeface="Times New Roman"/>
                      </a:endParaRPr>
                    </a:p>
                  </a:txBody>
                  <a:tcPr marL="68580" marR="68580" marT="0" marB="0" anchor="ctr"/>
                </a:tc>
                <a:extLst>
                  <a:ext uri="{0D108BD9-81ED-4DB2-BD59-A6C34878D82A}">
                    <a16:rowId xmlns:a16="http://schemas.microsoft.com/office/drawing/2014/main" xmlns="" val="2108640915"/>
                  </a:ext>
                </a:extLst>
              </a:tr>
              <a:tr h="299688">
                <a:tc>
                  <a:txBody>
                    <a:bodyPr/>
                    <a:lstStyle/>
                    <a:p>
                      <a:pPr>
                        <a:lnSpc>
                          <a:spcPct val="150000"/>
                        </a:lnSpc>
                        <a:spcAft>
                          <a:spcPts val="0"/>
                        </a:spcAft>
                      </a:pPr>
                      <a:r>
                        <a:rPr lang="en-GB" sz="1200" dirty="0">
                          <a:effectLst/>
                        </a:rPr>
                        <a:t>Preparing for the Careers Fair</a:t>
                      </a:r>
                      <a:endParaRPr lang="en-GB" sz="1200" dirty="0">
                        <a:effectLst/>
                        <a:latin typeface="Times New Roman"/>
                        <a:ea typeface="Times New Roman"/>
                      </a:endParaRPr>
                    </a:p>
                  </a:txBody>
                  <a:tcPr marL="68580" marR="68580" marT="0" marB="0" anchor="ctr"/>
                </a:tc>
                <a:extLst>
                  <a:ext uri="{0D108BD9-81ED-4DB2-BD59-A6C34878D82A}">
                    <a16:rowId xmlns:a16="http://schemas.microsoft.com/office/drawing/2014/main" xmlns="" val="3112775290"/>
                  </a:ext>
                </a:extLst>
              </a:tr>
              <a:tr h="299688">
                <a:tc>
                  <a:txBody>
                    <a:bodyPr/>
                    <a:lstStyle/>
                    <a:p>
                      <a:pPr>
                        <a:lnSpc>
                          <a:spcPct val="150000"/>
                        </a:lnSpc>
                        <a:spcAft>
                          <a:spcPts val="0"/>
                        </a:spcAft>
                      </a:pPr>
                      <a:r>
                        <a:rPr lang="en-GB" sz="1200" dirty="0">
                          <a:effectLst/>
                        </a:rPr>
                        <a:t>Your CV … Quick Fix for CVs and Covering letters</a:t>
                      </a:r>
                      <a:r>
                        <a:rPr lang="en-GB" sz="1200" dirty="0">
                          <a:effectLst/>
                          <a:hlinkClick r:id="rId4"/>
                        </a:rPr>
                        <a:t>https://studenthub.bolton.ac.uk/students/events</a:t>
                      </a:r>
                      <a:endParaRPr lang="en-GB" sz="1200" dirty="0">
                        <a:effectLst/>
                        <a:latin typeface="Times New Roman"/>
                        <a:ea typeface="Times New Roman"/>
                      </a:endParaRPr>
                    </a:p>
                  </a:txBody>
                  <a:tcPr marL="68580" marR="68580" marT="0" marB="0" anchor="ctr"/>
                </a:tc>
                <a:extLst>
                  <a:ext uri="{0D108BD9-81ED-4DB2-BD59-A6C34878D82A}">
                    <a16:rowId xmlns:a16="http://schemas.microsoft.com/office/drawing/2014/main" xmlns="" val="4190806393"/>
                  </a:ext>
                </a:extLst>
              </a:tr>
              <a:tr h="255983">
                <a:tc>
                  <a:txBody>
                    <a:bodyPr/>
                    <a:lstStyle/>
                    <a:p>
                      <a:pPr>
                        <a:spcAft>
                          <a:spcPts val="0"/>
                        </a:spcAft>
                      </a:pPr>
                      <a:r>
                        <a:rPr lang="en-GB" sz="1200" dirty="0">
                          <a:effectLst/>
                        </a:rPr>
                        <a:t>Your Job Search … How to find and apply for graduate schemes.</a:t>
                      </a:r>
                      <a:endParaRPr lang="en-GB" sz="1200" dirty="0">
                        <a:effectLst/>
                        <a:latin typeface="Times New Roman"/>
                        <a:ea typeface="Times New Roman"/>
                      </a:endParaRPr>
                    </a:p>
                  </a:txBody>
                  <a:tcPr marL="68580" marR="68580" marT="0" marB="0" anchor="ctr"/>
                </a:tc>
                <a:extLst>
                  <a:ext uri="{0D108BD9-81ED-4DB2-BD59-A6C34878D82A}">
                    <a16:rowId xmlns:a16="http://schemas.microsoft.com/office/drawing/2014/main" xmlns="" val="1879413481"/>
                  </a:ext>
                </a:extLst>
              </a:tr>
              <a:tr h="299688">
                <a:tc>
                  <a:txBody>
                    <a:bodyPr/>
                    <a:lstStyle/>
                    <a:p>
                      <a:pPr>
                        <a:lnSpc>
                          <a:spcPct val="150000"/>
                        </a:lnSpc>
                        <a:spcAft>
                          <a:spcPts val="0"/>
                        </a:spcAft>
                      </a:pPr>
                      <a:r>
                        <a:rPr lang="en-GB" sz="1200" dirty="0">
                          <a:effectLst/>
                        </a:rPr>
                        <a:t>Career and Opportunities Fair</a:t>
                      </a:r>
                      <a:endParaRPr lang="en-GB" sz="1200" dirty="0">
                        <a:effectLst/>
                        <a:latin typeface="Times New Roman"/>
                        <a:ea typeface="Times New Roman"/>
                      </a:endParaRPr>
                    </a:p>
                  </a:txBody>
                  <a:tcPr marL="68580" marR="68580" marT="0" marB="0" anchor="ctr"/>
                </a:tc>
                <a:extLst>
                  <a:ext uri="{0D108BD9-81ED-4DB2-BD59-A6C34878D82A}">
                    <a16:rowId xmlns:a16="http://schemas.microsoft.com/office/drawing/2014/main" xmlns="" val="2422136732"/>
                  </a:ext>
                </a:extLst>
              </a:tr>
              <a:tr h="299688">
                <a:tc>
                  <a:txBody>
                    <a:bodyPr/>
                    <a:lstStyle/>
                    <a:p>
                      <a:pPr>
                        <a:lnSpc>
                          <a:spcPct val="150000"/>
                        </a:lnSpc>
                        <a:spcAft>
                          <a:spcPts val="0"/>
                        </a:spcAft>
                      </a:pPr>
                      <a:r>
                        <a:rPr lang="en-GB" sz="1200" dirty="0">
                          <a:effectLst/>
                        </a:rPr>
                        <a:t>Your Interview … Tips for Success</a:t>
                      </a:r>
                      <a:endParaRPr lang="en-GB" sz="1200" dirty="0">
                        <a:effectLst/>
                        <a:latin typeface="Times New Roman"/>
                        <a:ea typeface="Times New Roman"/>
                      </a:endParaRPr>
                    </a:p>
                  </a:txBody>
                  <a:tcPr marL="68580" marR="68580" marT="0" marB="0" anchor="ctr"/>
                </a:tc>
                <a:extLst>
                  <a:ext uri="{0D108BD9-81ED-4DB2-BD59-A6C34878D82A}">
                    <a16:rowId xmlns:a16="http://schemas.microsoft.com/office/drawing/2014/main" xmlns="" val="1286584381"/>
                  </a:ext>
                </a:extLst>
              </a:tr>
              <a:tr h="299688">
                <a:tc>
                  <a:txBody>
                    <a:bodyPr/>
                    <a:lstStyle/>
                    <a:p>
                      <a:pPr>
                        <a:lnSpc>
                          <a:spcPct val="150000"/>
                        </a:lnSpc>
                        <a:spcAft>
                          <a:spcPts val="0"/>
                        </a:spcAft>
                      </a:pPr>
                      <a:r>
                        <a:rPr lang="en-GB" sz="1200" dirty="0">
                          <a:effectLst/>
                        </a:rPr>
                        <a:t>Your Application … How to write effective applications.</a:t>
                      </a:r>
                      <a:endParaRPr lang="en-GB" sz="1200" dirty="0">
                        <a:effectLst/>
                        <a:latin typeface="Times New Roman"/>
                        <a:ea typeface="Times New Roman"/>
                      </a:endParaRPr>
                    </a:p>
                  </a:txBody>
                  <a:tcPr marL="68580" marR="68580" marT="0" marB="0" anchor="ctr"/>
                </a:tc>
                <a:extLst>
                  <a:ext uri="{0D108BD9-81ED-4DB2-BD59-A6C34878D82A}">
                    <a16:rowId xmlns:a16="http://schemas.microsoft.com/office/drawing/2014/main" xmlns="" val="2964497157"/>
                  </a:ext>
                </a:extLst>
              </a:tr>
              <a:tr h="299688">
                <a:tc>
                  <a:txBody>
                    <a:bodyPr/>
                    <a:lstStyle/>
                    <a:p>
                      <a:pPr>
                        <a:lnSpc>
                          <a:spcPct val="150000"/>
                        </a:lnSpc>
                        <a:spcAft>
                          <a:spcPts val="0"/>
                        </a:spcAft>
                      </a:pPr>
                      <a:r>
                        <a:rPr lang="en-GB" sz="1200" dirty="0">
                          <a:effectLst/>
                        </a:rPr>
                        <a:t>Your CV … Quick Fix for CVs and Covering letters</a:t>
                      </a:r>
                      <a:endParaRPr lang="en-GB" sz="1200" dirty="0">
                        <a:effectLst/>
                        <a:latin typeface="Times New Roman"/>
                        <a:ea typeface="Times New Roman"/>
                      </a:endParaRPr>
                    </a:p>
                  </a:txBody>
                  <a:tcPr marL="68580" marR="68580" marT="0" marB="0" anchor="ctr"/>
                </a:tc>
                <a:extLst>
                  <a:ext uri="{0D108BD9-81ED-4DB2-BD59-A6C34878D82A}">
                    <a16:rowId xmlns:a16="http://schemas.microsoft.com/office/drawing/2014/main" xmlns="" val="306389660"/>
                  </a:ext>
                </a:extLst>
              </a:tr>
              <a:tr h="299688">
                <a:tc>
                  <a:txBody>
                    <a:bodyPr/>
                    <a:lstStyle/>
                    <a:p>
                      <a:pPr>
                        <a:lnSpc>
                          <a:spcPct val="150000"/>
                        </a:lnSpc>
                        <a:spcAft>
                          <a:spcPts val="0"/>
                        </a:spcAft>
                      </a:pPr>
                      <a:r>
                        <a:rPr lang="en-GB" sz="1200" dirty="0">
                          <a:effectLst/>
                        </a:rPr>
                        <a:t>Volunteering … How can I get involved?</a:t>
                      </a:r>
                      <a:endParaRPr lang="en-GB" sz="1200" dirty="0">
                        <a:effectLst/>
                        <a:latin typeface="Times New Roman"/>
                        <a:ea typeface="Times New Roman"/>
                      </a:endParaRPr>
                    </a:p>
                  </a:txBody>
                  <a:tcPr marL="68580" marR="68580" marT="0" marB="0" anchor="ctr"/>
                </a:tc>
                <a:extLst>
                  <a:ext uri="{0D108BD9-81ED-4DB2-BD59-A6C34878D82A}">
                    <a16:rowId xmlns:a16="http://schemas.microsoft.com/office/drawing/2014/main" xmlns="" val="3617649116"/>
                  </a:ext>
                </a:extLst>
              </a:tr>
              <a:tr h="255983">
                <a:tc>
                  <a:txBody>
                    <a:bodyPr/>
                    <a:lstStyle/>
                    <a:p>
                      <a:pPr>
                        <a:spcAft>
                          <a:spcPts val="0"/>
                        </a:spcAft>
                      </a:pPr>
                      <a:r>
                        <a:rPr lang="en-GB" sz="1200" dirty="0">
                          <a:effectLst/>
                        </a:rPr>
                        <a:t>Your Job Search … How to find and apply for graduate schemes.</a:t>
                      </a:r>
                      <a:endParaRPr lang="en-GB" sz="1200" dirty="0">
                        <a:effectLst/>
                        <a:latin typeface="Times New Roman"/>
                        <a:ea typeface="Times New Roman"/>
                      </a:endParaRPr>
                    </a:p>
                  </a:txBody>
                  <a:tcPr marL="68580" marR="68580" marT="0" marB="0" anchor="ctr"/>
                </a:tc>
                <a:extLst>
                  <a:ext uri="{0D108BD9-81ED-4DB2-BD59-A6C34878D82A}">
                    <a16:rowId xmlns:a16="http://schemas.microsoft.com/office/drawing/2014/main" xmlns="" val="3888005220"/>
                  </a:ext>
                </a:extLst>
              </a:tr>
              <a:tr h="299688">
                <a:tc>
                  <a:txBody>
                    <a:bodyPr/>
                    <a:lstStyle/>
                    <a:p>
                      <a:pPr>
                        <a:lnSpc>
                          <a:spcPct val="150000"/>
                        </a:lnSpc>
                        <a:spcAft>
                          <a:spcPts val="0"/>
                        </a:spcAft>
                      </a:pPr>
                      <a:r>
                        <a:rPr lang="en-GB" sz="1200" dirty="0">
                          <a:effectLst/>
                        </a:rPr>
                        <a:t>Your Network … Using Social Media to find a job</a:t>
                      </a:r>
                      <a:endParaRPr lang="en-GB" sz="1200" dirty="0">
                        <a:effectLst/>
                        <a:latin typeface="Times New Roman"/>
                        <a:ea typeface="Times New Roman"/>
                      </a:endParaRPr>
                    </a:p>
                  </a:txBody>
                  <a:tcPr marL="68580" marR="68580" marT="0" marB="0" anchor="ctr"/>
                </a:tc>
                <a:extLst>
                  <a:ext uri="{0D108BD9-81ED-4DB2-BD59-A6C34878D82A}">
                    <a16:rowId xmlns:a16="http://schemas.microsoft.com/office/drawing/2014/main" xmlns="" val="3629042661"/>
                  </a:ext>
                </a:extLst>
              </a:tr>
            </a:tbl>
          </a:graphicData>
        </a:graphic>
      </p:graphicFrame>
    </p:spTree>
    <p:extLst>
      <p:ext uri="{BB962C8B-B14F-4D97-AF65-F5344CB8AC3E}">
        <p14:creationId xmlns:p14="http://schemas.microsoft.com/office/powerpoint/2010/main" val="2925677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able&#10;&#10;Description automatically generated">
            <a:extLst>
              <a:ext uri="{FF2B5EF4-FFF2-40B4-BE49-F238E27FC236}">
                <a16:creationId xmlns:a16="http://schemas.microsoft.com/office/drawing/2014/main" xmlns="" id="{FD9881EF-8935-984D-B335-D3FA7CA8B32D}"/>
              </a:ext>
            </a:extLst>
          </p:cNvPr>
          <p:cNvPicPr>
            <a:picLocks noChangeAspect="1"/>
          </p:cNvPicPr>
          <p:nvPr/>
        </p:nvPicPr>
        <p:blipFill>
          <a:blip r:embed="rId2"/>
          <a:stretch>
            <a:fillRect/>
          </a:stretch>
        </p:blipFill>
        <p:spPr>
          <a:xfrm>
            <a:off x="0" y="31459"/>
            <a:ext cx="12192000" cy="6858000"/>
          </a:xfrm>
          <a:prstGeom prst="rect">
            <a:avLst/>
          </a:prstGeom>
        </p:spPr>
      </p:pic>
      <p:sp>
        <p:nvSpPr>
          <p:cNvPr id="7" name="TextBox 6">
            <a:extLst>
              <a:ext uri="{FF2B5EF4-FFF2-40B4-BE49-F238E27FC236}">
                <a16:creationId xmlns:a16="http://schemas.microsoft.com/office/drawing/2014/main" xmlns="" id="{99C6E341-8C2F-5B4D-B466-E5FACFCA46E6}"/>
              </a:ext>
            </a:extLst>
          </p:cNvPr>
          <p:cNvSpPr txBox="1"/>
          <p:nvPr/>
        </p:nvSpPr>
        <p:spPr>
          <a:xfrm>
            <a:off x="689636" y="473194"/>
            <a:ext cx="2191306" cy="215444"/>
          </a:xfrm>
          <a:prstGeom prst="rect">
            <a:avLst/>
          </a:prstGeom>
          <a:noFill/>
        </p:spPr>
        <p:txBody>
          <a:bodyPr wrap="none" lIns="0" tIns="0" rIns="0" bIns="0" rtlCol="0">
            <a:spAutoFit/>
          </a:bodyPr>
          <a:lstStyle/>
          <a:p>
            <a:r>
              <a:rPr lang="en-US" sz="1400" b="1" dirty="0">
                <a:solidFill>
                  <a:schemeClr val="bg1"/>
                </a:solidFill>
                <a:latin typeface="Montserrat" pitchFamily="2" charset="77"/>
              </a:rPr>
              <a:t>Add in page title here…</a:t>
            </a:r>
          </a:p>
        </p:txBody>
      </p:sp>
      <p:sp>
        <p:nvSpPr>
          <p:cNvPr id="11" name="Oval 10">
            <a:extLst>
              <a:ext uri="{FF2B5EF4-FFF2-40B4-BE49-F238E27FC236}">
                <a16:creationId xmlns:a16="http://schemas.microsoft.com/office/drawing/2014/main" xmlns="" id="{767C87FB-090F-3543-8A29-EA592207473F}"/>
              </a:ext>
            </a:extLst>
          </p:cNvPr>
          <p:cNvSpPr/>
          <p:nvPr/>
        </p:nvSpPr>
        <p:spPr>
          <a:xfrm>
            <a:off x="405077" y="338203"/>
            <a:ext cx="475989" cy="475989"/>
          </a:xfrm>
          <a:prstGeom prst="ellipse">
            <a:avLst/>
          </a:prstGeom>
          <a:solidFill>
            <a:srgbClr val="463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4B5AA29D-C6FC-CD4B-8B92-C3CA1C691F02}"/>
              </a:ext>
            </a:extLst>
          </p:cNvPr>
          <p:cNvSpPr/>
          <p:nvPr/>
        </p:nvSpPr>
        <p:spPr>
          <a:xfrm>
            <a:off x="689636" y="338203"/>
            <a:ext cx="4085564" cy="475989"/>
          </a:xfrm>
          <a:prstGeom prst="rect">
            <a:avLst/>
          </a:prstGeom>
          <a:gradFill>
            <a:gsLst>
              <a:gs pos="86000">
                <a:schemeClr val="accent1">
                  <a:lumMod val="5000"/>
                  <a:lumOff val="95000"/>
                </a:schemeClr>
              </a:gs>
              <a:gs pos="45000">
                <a:srgbClr val="46377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7BA0EB39-11B8-534C-B001-947E1E8C04B1}"/>
              </a:ext>
            </a:extLst>
          </p:cNvPr>
          <p:cNvSpPr txBox="1"/>
          <p:nvPr/>
        </p:nvSpPr>
        <p:spPr>
          <a:xfrm>
            <a:off x="689636" y="473194"/>
            <a:ext cx="2922082" cy="369332"/>
          </a:xfrm>
          <a:prstGeom prst="rect">
            <a:avLst/>
          </a:prstGeom>
          <a:noFill/>
        </p:spPr>
        <p:txBody>
          <a:bodyPr wrap="none" lIns="0" tIns="0" rIns="0" bIns="0" rtlCol="0">
            <a:spAutoFit/>
          </a:bodyPr>
          <a:lstStyle/>
          <a:p>
            <a:r>
              <a:rPr lang="en-US" sz="2400" b="1" dirty="0">
                <a:solidFill>
                  <a:schemeClr val="bg1"/>
                </a:solidFill>
                <a:latin typeface="Montserrat" pitchFamily="2" charset="77"/>
              </a:rPr>
              <a:t>Networks and contacts</a:t>
            </a:r>
          </a:p>
        </p:txBody>
      </p:sp>
      <p:pic>
        <p:nvPicPr>
          <p:cNvPr id="14" name="Picture 13" descr="A picture containing drawing&#10;&#10;Description automatically generated">
            <a:extLst>
              <a:ext uri="{FF2B5EF4-FFF2-40B4-BE49-F238E27FC236}">
                <a16:creationId xmlns:a16="http://schemas.microsoft.com/office/drawing/2014/main" xmlns="" id="{4D733D72-7996-854A-9D6B-EC94BAF5B72E}"/>
              </a:ext>
            </a:extLst>
          </p:cNvPr>
          <p:cNvPicPr>
            <a:picLocks noChangeAspect="1"/>
          </p:cNvPicPr>
          <p:nvPr/>
        </p:nvPicPr>
        <p:blipFill>
          <a:blip r:embed="rId3"/>
          <a:stretch>
            <a:fillRect/>
          </a:stretch>
        </p:blipFill>
        <p:spPr>
          <a:xfrm>
            <a:off x="339619" y="5746706"/>
            <a:ext cx="3164841" cy="857145"/>
          </a:xfrm>
          <a:prstGeom prst="rect">
            <a:avLst/>
          </a:prstGeom>
        </p:spPr>
      </p:pic>
      <p:sp>
        <p:nvSpPr>
          <p:cNvPr id="2" name="Rectangle 1">
            <a:extLst>
              <a:ext uri="{FF2B5EF4-FFF2-40B4-BE49-F238E27FC236}">
                <a16:creationId xmlns:a16="http://schemas.microsoft.com/office/drawing/2014/main" xmlns="" id="{A15463B0-9FA3-4ED2-8193-D48A4B511997}"/>
              </a:ext>
            </a:extLst>
          </p:cNvPr>
          <p:cNvSpPr/>
          <p:nvPr/>
        </p:nvSpPr>
        <p:spPr>
          <a:xfrm>
            <a:off x="165311" y="977517"/>
            <a:ext cx="8738923" cy="4585871"/>
          </a:xfrm>
          <a:prstGeom prst="rect">
            <a:avLst/>
          </a:prstGeom>
        </p:spPr>
        <p:txBody>
          <a:bodyPr wrap="square">
            <a:spAutoFit/>
          </a:bodyPr>
          <a:lstStyle/>
          <a:p>
            <a:pPr>
              <a:defRPr/>
            </a:pPr>
            <a:endParaRPr lang="en-GB" altLang="en-US" sz="2000" dirty="0">
              <a:latin typeface="Arial" panose="020B0604020202020204" pitchFamily="34" charset="0"/>
              <a:cs typeface="Arial" panose="020B0604020202020204" pitchFamily="34" charset="0"/>
            </a:endParaRPr>
          </a:p>
          <a:p>
            <a:pPr>
              <a:defRPr/>
            </a:pPr>
            <a:r>
              <a:rPr lang="en-GB" sz="2000" b="1" dirty="0">
                <a:latin typeface="Arial" panose="020B0604020202020204" pitchFamily="34" charset="0"/>
                <a:cs typeface="Arial" panose="020B0604020202020204" pitchFamily="34" charset="0"/>
              </a:rPr>
              <a:t>LinkedIn Learning</a:t>
            </a:r>
            <a:endParaRPr lang="en-GB" sz="2000" dirty="0"/>
          </a:p>
          <a:p>
            <a:pPr>
              <a:defRPr/>
            </a:pPr>
            <a:r>
              <a:rPr lang="en-GB" sz="2000" b="1" dirty="0">
                <a:latin typeface="Arial" panose="020B0604020202020204" pitchFamily="34" charset="0"/>
                <a:cs typeface="Arial" panose="020B0604020202020204" pitchFamily="34" charset="0"/>
              </a:rPr>
              <a:t> </a:t>
            </a:r>
          </a:p>
          <a:p>
            <a:pPr>
              <a:defRPr/>
            </a:pPr>
            <a:endParaRPr lang="en-GB" sz="2000" b="1" dirty="0">
              <a:latin typeface="Arial" panose="020B0604020202020204" pitchFamily="34" charset="0"/>
              <a:cs typeface="Arial" panose="020B0604020202020204" pitchFamily="34" charset="0"/>
            </a:endParaRPr>
          </a:p>
          <a:p>
            <a:pPr>
              <a:defRPr/>
            </a:pPr>
            <a:endParaRPr lang="en-GB" sz="2000" b="1" dirty="0">
              <a:latin typeface="Arial" panose="020B0604020202020204" pitchFamily="34" charset="0"/>
              <a:cs typeface="Arial" panose="020B0604020202020204" pitchFamily="34" charset="0"/>
            </a:endParaRPr>
          </a:p>
          <a:p>
            <a:pPr>
              <a:defRPr/>
            </a:pPr>
            <a:r>
              <a:rPr lang="en-GB" sz="2000" b="1" dirty="0">
                <a:latin typeface="Arial" panose="020B0604020202020204" pitchFamily="34" charset="0"/>
                <a:cs typeface="Arial" panose="020B0604020202020204" pitchFamily="34" charset="0"/>
              </a:rPr>
              <a:t> </a:t>
            </a:r>
          </a:p>
          <a:p>
            <a:pPr>
              <a:defRPr/>
            </a:pPr>
            <a:endParaRPr lang="en-GB" sz="2000" b="1" dirty="0">
              <a:latin typeface="Arial" panose="020B0604020202020204" pitchFamily="34" charset="0"/>
              <a:cs typeface="Arial" panose="020B0604020202020204" pitchFamily="34" charset="0"/>
            </a:endParaRPr>
          </a:p>
          <a:p>
            <a:pPr>
              <a:defRPr/>
            </a:pPr>
            <a:r>
              <a:rPr lang="en-GB" sz="2000" b="1" dirty="0">
                <a:latin typeface="Arial" panose="020B0604020202020204" pitchFamily="34" charset="0"/>
                <a:cs typeface="Arial" panose="020B0604020202020204" pitchFamily="34" charset="0"/>
              </a:rPr>
              <a:t>LinkedIn video and handouts </a:t>
            </a:r>
          </a:p>
          <a:p>
            <a:pPr>
              <a:defRPr/>
            </a:pPr>
            <a:endParaRPr lang="en-GB" sz="2000" b="1" dirty="0">
              <a:latin typeface="Arial" panose="020B0604020202020204" pitchFamily="34" charset="0"/>
              <a:cs typeface="Arial" panose="020B0604020202020204" pitchFamily="34" charset="0"/>
            </a:endParaRPr>
          </a:p>
          <a:p>
            <a:pPr>
              <a:defRPr/>
            </a:pPr>
            <a:endParaRPr lang="en-GB" altLang="en-US" sz="2000" b="1" dirty="0">
              <a:latin typeface="Arial" panose="020B0604020202020204" pitchFamily="34" charset="0"/>
              <a:cs typeface="Arial" panose="020B0604020202020204" pitchFamily="34" charset="0"/>
            </a:endParaRPr>
          </a:p>
          <a:p>
            <a:pPr>
              <a:defRPr/>
            </a:pPr>
            <a:endParaRPr lang="en-GB" altLang="en-US" sz="2000" b="1" dirty="0">
              <a:latin typeface="Arial" panose="020B0604020202020204" pitchFamily="34" charset="0"/>
              <a:cs typeface="Arial" panose="020B0604020202020204" pitchFamily="34" charset="0"/>
            </a:endParaRPr>
          </a:p>
          <a:p>
            <a:pPr>
              <a:defRPr/>
            </a:pPr>
            <a:endParaRPr lang="en-GB" sz="2000" b="1" dirty="0">
              <a:latin typeface="Arial" panose="020B0604020202020204" pitchFamily="34" charset="0"/>
              <a:cs typeface="Arial" panose="020B0604020202020204" pitchFamily="34" charset="0"/>
            </a:endParaRPr>
          </a:p>
          <a:p>
            <a:pPr>
              <a:defRPr/>
            </a:pPr>
            <a:r>
              <a:rPr lang="en-GB" sz="2000" b="1" dirty="0">
                <a:latin typeface="Arial" panose="020B0604020202020204" pitchFamily="34" charset="0"/>
                <a:cs typeface="Arial" panose="020B0604020202020204" pitchFamily="34" charset="0"/>
              </a:rPr>
              <a:t>Job/Employer search</a:t>
            </a:r>
            <a:endParaRPr lang="en-GB" altLang="en-US" sz="2000" b="1" dirty="0">
              <a:latin typeface="Arial" panose="020B0604020202020204" pitchFamily="34" charset="0"/>
              <a:cs typeface="Arial" panose="020B0604020202020204" pitchFamily="34" charset="0"/>
            </a:endParaRPr>
          </a:p>
          <a:p>
            <a:pPr>
              <a:defRPr/>
            </a:pPr>
            <a:endParaRPr lang="en-GB" altLang="en-US" sz="1400" dirty="0"/>
          </a:p>
          <a:p>
            <a:pPr>
              <a:defRPr/>
            </a:pPr>
            <a:endParaRPr lang="en-GB" dirty="0"/>
          </a:p>
        </p:txBody>
      </p:sp>
      <p:pic>
        <p:nvPicPr>
          <p:cNvPr id="9" name="Picture 8">
            <a:hlinkClick r:id="rId4"/>
            <a:extLst>
              <a:ext uri="{FF2B5EF4-FFF2-40B4-BE49-F238E27FC236}">
                <a16:creationId xmlns:a16="http://schemas.microsoft.com/office/drawing/2014/main" xmlns="" id="{397C0436-FD73-4E29-8FD9-CB6BA0C4B6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6592" y="2697223"/>
            <a:ext cx="2286951" cy="1162480"/>
          </a:xfrm>
          <a:prstGeom prst="rect">
            <a:avLst/>
          </a:prstGeom>
        </p:spPr>
      </p:pic>
      <p:pic>
        <p:nvPicPr>
          <p:cNvPr id="5" name="Picture 4">
            <a:hlinkClick r:id="rId6"/>
            <a:extLst>
              <a:ext uri="{FF2B5EF4-FFF2-40B4-BE49-F238E27FC236}">
                <a16:creationId xmlns:a16="http://schemas.microsoft.com/office/drawing/2014/main" xmlns="" id="{49A06127-8445-447B-B301-F80E6AF45F3A}"/>
              </a:ext>
            </a:extLst>
          </p:cNvPr>
          <p:cNvPicPr>
            <a:picLocks noChangeAspect="1"/>
          </p:cNvPicPr>
          <p:nvPr/>
        </p:nvPicPr>
        <p:blipFill>
          <a:blip r:embed="rId7"/>
          <a:stretch>
            <a:fillRect/>
          </a:stretch>
        </p:blipFill>
        <p:spPr>
          <a:xfrm>
            <a:off x="4216593" y="986837"/>
            <a:ext cx="2286950" cy="1285188"/>
          </a:xfrm>
          <a:prstGeom prst="rect">
            <a:avLst/>
          </a:prstGeom>
        </p:spPr>
      </p:pic>
      <p:pic>
        <p:nvPicPr>
          <p:cNvPr id="15" name="Picture 14" descr="Text, whiteboard&#10;&#10;Description automatically generated">
            <a:hlinkClick r:id="rId8"/>
            <a:extLst>
              <a:ext uri="{FF2B5EF4-FFF2-40B4-BE49-F238E27FC236}">
                <a16:creationId xmlns:a16="http://schemas.microsoft.com/office/drawing/2014/main" xmlns="" id="{8D148126-75C2-41D0-89A7-61DC5F7FB975}"/>
              </a:ext>
            </a:extLst>
          </p:cNvPr>
          <p:cNvPicPr>
            <a:picLocks noChangeAspect="1"/>
          </p:cNvPicPr>
          <p:nvPr/>
        </p:nvPicPr>
        <p:blipFill>
          <a:blip r:embed="rId9"/>
          <a:stretch>
            <a:fillRect/>
          </a:stretch>
        </p:blipFill>
        <p:spPr>
          <a:xfrm>
            <a:off x="4230219" y="4155056"/>
            <a:ext cx="2259696" cy="1408332"/>
          </a:xfrm>
          <a:prstGeom prst="rect">
            <a:avLst/>
          </a:prstGeom>
        </p:spPr>
      </p:pic>
    </p:spTree>
    <p:extLst>
      <p:ext uri="{BB962C8B-B14F-4D97-AF65-F5344CB8AC3E}">
        <p14:creationId xmlns:p14="http://schemas.microsoft.com/office/powerpoint/2010/main" val="4275694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able&#10;&#10;Description automatically generated">
            <a:extLst>
              <a:ext uri="{FF2B5EF4-FFF2-40B4-BE49-F238E27FC236}">
                <a16:creationId xmlns:a16="http://schemas.microsoft.com/office/drawing/2014/main" xmlns="" id="{FD9881EF-8935-984D-B335-D3FA7CA8B32D}"/>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043338BB-6839-434F-99EC-BD3357FD04E2}"/>
              </a:ext>
            </a:extLst>
          </p:cNvPr>
          <p:cNvSpPr txBox="1"/>
          <p:nvPr/>
        </p:nvSpPr>
        <p:spPr>
          <a:xfrm>
            <a:off x="446914" y="2540495"/>
            <a:ext cx="9549352" cy="553998"/>
          </a:xfrm>
          <a:prstGeom prst="rect">
            <a:avLst/>
          </a:prstGeom>
          <a:noFill/>
        </p:spPr>
        <p:txBody>
          <a:bodyPr wrap="square" lIns="0" tIns="0" rIns="0" bIns="0" rtlCol="0">
            <a:spAutoFit/>
          </a:bodyPr>
          <a:lstStyle/>
          <a:p>
            <a:endParaRPr lang="en-GB" dirty="0"/>
          </a:p>
          <a:p>
            <a:endParaRPr lang="en-US" dirty="0">
              <a:solidFill>
                <a:srgbClr val="093254"/>
              </a:solidFill>
              <a:latin typeface="Montserrat" pitchFamily="2" charset="77"/>
            </a:endParaRPr>
          </a:p>
        </p:txBody>
      </p:sp>
      <p:sp>
        <p:nvSpPr>
          <p:cNvPr id="7" name="TextBox 6">
            <a:extLst>
              <a:ext uri="{FF2B5EF4-FFF2-40B4-BE49-F238E27FC236}">
                <a16:creationId xmlns:a16="http://schemas.microsoft.com/office/drawing/2014/main" xmlns="" id="{99C6E341-8C2F-5B4D-B466-E5FACFCA46E6}"/>
              </a:ext>
            </a:extLst>
          </p:cNvPr>
          <p:cNvSpPr txBox="1"/>
          <p:nvPr/>
        </p:nvSpPr>
        <p:spPr>
          <a:xfrm>
            <a:off x="689636" y="473194"/>
            <a:ext cx="2191306" cy="215444"/>
          </a:xfrm>
          <a:prstGeom prst="rect">
            <a:avLst/>
          </a:prstGeom>
          <a:noFill/>
        </p:spPr>
        <p:txBody>
          <a:bodyPr wrap="none" lIns="0" tIns="0" rIns="0" bIns="0" rtlCol="0">
            <a:spAutoFit/>
          </a:bodyPr>
          <a:lstStyle/>
          <a:p>
            <a:r>
              <a:rPr lang="en-US" sz="1400" b="1" dirty="0">
                <a:solidFill>
                  <a:schemeClr val="bg1"/>
                </a:solidFill>
                <a:latin typeface="Montserrat" pitchFamily="2" charset="77"/>
              </a:rPr>
              <a:t>Add in page title here…</a:t>
            </a:r>
          </a:p>
        </p:txBody>
      </p:sp>
      <p:sp>
        <p:nvSpPr>
          <p:cNvPr id="11" name="Oval 10">
            <a:extLst>
              <a:ext uri="{FF2B5EF4-FFF2-40B4-BE49-F238E27FC236}">
                <a16:creationId xmlns:a16="http://schemas.microsoft.com/office/drawing/2014/main" xmlns="" id="{767C87FB-090F-3543-8A29-EA592207473F}"/>
              </a:ext>
            </a:extLst>
          </p:cNvPr>
          <p:cNvSpPr/>
          <p:nvPr/>
        </p:nvSpPr>
        <p:spPr>
          <a:xfrm>
            <a:off x="405077" y="338203"/>
            <a:ext cx="475989" cy="475989"/>
          </a:xfrm>
          <a:prstGeom prst="ellipse">
            <a:avLst/>
          </a:prstGeom>
          <a:solidFill>
            <a:srgbClr val="463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4B5AA29D-C6FC-CD4B-8B92-C3CA1C691F02}"/>
              </a:ext>
            </a:extLst>
          </p:cNvPr>
          <p:cNvSpPr/>
          <p:nvPr/>
        </p:nvSpPr>
        <p:spPr>
          <a:xfrm>
            <a:off x="689636" y="338203"/>
            <a:ext cx="4085564" cy="475989"/>
          </a:xfrm>
          <a:prstGeom prst="rect">
            <a:avLst/>
          </a:prstGeom>
          <a:gradFill>
            <a:gsLst>
              <a:gs pos="86000">
                <a:schemeClr val="accent1">
                  <a:lumMod val="5000"/>
                  <a:lumOff val="95000"/>
                </a:schemeClr>
              </a:gs>
              <a:gs pos="45000">
                <a:srgbClr val="46377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xmlns="" id="{7BA0EB39-11B8-534C-B001-947E1E8C04B1}"/>
              </a:ext>
            </a:extLst>
          </p:cNvPr>
          <p:cNvSpPr txBox="1"/>
          <p:nvPr/>
        </p:nvSpPr>
        <p:spPr>
          <a:xfrm>
            <a:off x="689636" y="473194"/>
            <a:ext cx="2579232" cy="307777"/>
          </a:xfrm>
          <a:prstGeom prst="rect">
            <a:avLst/>
          </a:prstGeom>
          <a:noFill/>
        </p:spPr>
        <p:txBody>
          <a:bodyPr wrap="none" lIns="0" tIns="0" rIns="0" bIns="0" rtlCol="0">
            <a:spAutoFit/>
          </a:bodyPr>
          <a:lstStyle/>
          <a:p>
            <a:r>
              <a:rPr lang="en-US" sz="2000" b="1" dirty="0">
                <a:solidFill>
                  <a:schemeClr val="bg1"/>
                </a:solidFill>
                <a:latin typeface="Arial" panose="020B0604020202020204" pitchFamily="34" charset="0"/>
                <a:cs typeface="Arial" panose="020B0604020202020204" pitchFamily="34" charset="0"/>
              </a:rPr>
              <a:t>Research employers</a:t>
            </a:r>
          </a:p>
        </p:txBody>
      </p:sp>
      <p:sp>
        <p:nvSpPr>
          <p:cNvPr id="19" name="TextBox 18">
            <a:extLst>
              <a:ext uri="{FF2B5EF4-FFF2-40B4-BE49-F238E27FC236}">
                <a16:creationId xmlns:a16="http://schemas.microsoft.com/office/drawing/2014/main" xmlns="" id="{EA56CA29-7ABA-6E43-AADA-264304EF48D1}"/>
              </a:ext>
            </a:extLst>
          </p:cNvPr>
          <p:cNvSpPr txBox="1"/>
          <p:nvPr/>
        </p:nvSpPr>
        <p:spPr>
          <a:xfrm>
            <a:off x="515389" y="1332147"/>
            <a:ext cx="6184669" cy="2154436"/>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Local authorities, including the Integrated Youth Support Services (IYSS)</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Schools and colleges</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Housing associations</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Churches and community or faith groups</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Drug and alcohol services</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Youth Offending Teams (YOTs) </a:t>
            </a:r>
          </a:p>
        </p:txBody>
      </p:sp>
      <p:pic>
        <p:nvPicPr>
          <p:cNvPr id="14" name="Picture 13" descr="A picture containing drawing&#10;&#10;Description automatically generated">
            <a:extLst>
              <a:ext uri="{FF2B5EF4-FFF2-40B4-BE49-F238E27FC236}">
                <a16:creationId xmlns:a16="http://schemas.microsoft.com/office/drawing/2014/main" xmlns="" id="{4D733D72-7996-854A-9D6B-EC94BAF5B72E}"/>
              </a:ext>
            </a:extLst>
          </p:cNvPr>
          <p:cNvPicPr>
            <a:picLocks noChangeAspect="1"/>
          </p:cNvPicPr>
          <p:nvPr/>
        </p:nvPicPr>
        <p:blipFill>
          <a:blip r:embed="rId3"/>
          <a:stretch>
            <a:fillRect/>
          </a:stretch>
        </p:blipFill>
        <p:spPr>
          <a:xfrm>
            <a:off x="339619" y="5746706"/>
            <a:ext cx="3164841" cy="857145"/>
          </a:xfrm>
          <a:prstGeom prst="rect">
            <a:avLst/>
          </a:prstGeom>
        </p:spPr>
      </p:pic>
      <p:pic>
        <p:nvPicPr>
          <p:cNvPr id="15" name="Picture 14">
            <a:hlinkClick r:id="rId4"/>
          </p:cNvPr>
          <p:cNvPicPr>
            <a:picLocks noChangeAspect="1"/>
          </p:cNvPicPr>
          <p:nvPr/>
        </p:nvPicPr>
        <p:blipFill rotWithShape="1">
          <a:blip r:embed="rId5"/>
          <a:srcRect l="19527" t="9730" r="20540" b="15435"/>
          <a:stretch/>
        </p:blipFill>
        <p:spPr>
          <a:xfrm>
            <a:off x="8814137" y="358798"/>
            <a:ext cx="2522540" cy="1771751"/>
          </a:xfrm>
          <a:prstGeom prst="rect">
            <a:avLst/>
          </a:prstGeom>
        </p:spPr>
      </p:pic>
      <p:pic>
        <p:nvPicPr>
          <p:cNvPr id="17" name="Picture 16">
            <a:hlinkClick r:id="rId6"/>
          </p:cNvPr>
          <p:cNvPicPr>
            <a:picLocks noChangeAspect="1"/>
          </p:cNvPicPr>
          <p:nvPr/>
        </p:nvPicPr>
        <p:blipFill>
          <a:blip r:embed="rId7"/>
          <a:stretch>
            <a:fillRect/>
          </a:stretch>
        </p:blipFill>
        <p:spPr>
          <a:xfrm>
            <a:off x="5204382" y="441027"/>
            <a:ext cx="3180572" cy="495221"/>
          </a:xfrm>
          <a:prstGeom prst="rect">
            <a:avLst/>
          </a:prstGeom>
        </p:spPr>
      </p:pic>
      <p:grpSp>
        <p:nvGrpSpPr>
          <p:cNvPr id="18" name="Group 17"/>
          <p:cNvGrpSpPr/>
          <p:nvPr/>
        </p:nvGrpSpPr>
        <p:grpSpPr>
          <a:xfrm>
            <a:off x="5125667" y="4137483"/>
            <a:ext cx="2489886" cy="1010665"/>
            <a:chOff x="4135395" y="5642919"/>
            <a:chExt cx="4431956" cy="914400"/>
          </a:xfrm>
        </p:grpSpPr>
        <p:sp>
          <p:nvSpPr>
            <p:cNvPr id="20" name="Rectangle 19"/>
            <p:cNvSpPr/>
            <p:nvPr/>
          </p:nvSpPr>
          <p:spPr>
            <a:xfrm>
              <a:off x="4135395" y="5642919"/>
              <a:ext cx="4431956" cy="914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350">
                <a:solidFill>
                  <a:prstClr val="white"/>
                </a:solidFill>
                <a:latin typeface="Century Gothic" panose="020B0502020202020204"/>
              </a:endParaRPr>
            </a:p>
          </p:txBody>
        </p:sp>
        <p:pic>
          <p:nvPicPr>
            <p:cNvPr id="21" name="Picture 2" descr="Children and Young People Now Jobs logo">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03742" y="5743145"/>
              <a:ext cx="4295775" cy="752476"/>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1">
            <a:hlinkClick r:id="rId10"/>
          </p:cNvPr>
          <p:cNvPicPr>
            <a:picLocks noChangeAspect="1"/>
          </p:cNvPicPr>
          <p:nvPr/>
        </p:nvPicPr>
        <p:blipFill rotWithShape="1">
          <a:blip r:embed="rId11"/>
          <a:srcRect l="14258" t="9729" r="16418" b="18438"/>
          <a:stretch/>
        </p:blipFill>
        <p:spPr>
          <a:xfrm>
            <a:off x="8170497" y="3890884"/>
            <a:ext cx="3190931" cy="1859823"/>
          </a:xfrm>
          <a:prstGeom prst="rect">
            <a:avLst/>
          </a:prstGeom>
        </p:spPr>
      </p:pic>
      <p:pic>
        <p:nvPicPr>
          <p:cNvPr id="23" name="Picture 22"/>
          <p:cNvPicPr>
            <a:picLocks noChangeAspect="1"/>
          </p:cNvPicPr>
          <p:nvPr/>
        </p:nvPicPr>
        <p:blipFill rotWithShape="1">
          <a:blip r:embed="rId12"/>
          <a:srcRect l="17703" t="9369" r="9797" b="31051"/>
          <a:stretch/>
        </p:blipFill>
        <p:spPr>
          <a:xfrm>
            <a:off x="9192780" y="2586564"/>
            <a:ext cx="2143897" cy="991028"/>
          </a:xfrm>
          <a:prstGeom prst="rect">
            <a:avLst/>
          </a:prstGeom>
        </p:spPr>
      </p:pic>
      <p:pic>
        <p:nvPicPr>
          <p:cNvPr id="3" name="Picture 2" descr="Logo, company name&#10;&#10;Description automatically generated">
            <a:hlinkClick r:id="rId13"/>
            <a:extLst>
              <a:ext uri="{FF2B5EF4-FFF2-40B4-BE49-F238E27FC236}">
                <a16:creationId xmlns:a16="http://schemas.microsoft.com/office/drawing/2014/main" xmlns="" id="{7FF4D3A9-3DAF-4DF3-ABC6-E738472D934D}"/>
              </a:ext>
            </a:extLst>
          </p:cNvPr>
          <p:cNvPicPr>
            <a:picLocks noChangeAspect="1"/>
          </p:cNvPicPr>
          <p:nvPr/>
        </p:nvPicPr>
        <p:blipFill>
          <a:blip r:embed="rId14"/>
          <a:stretch>
            <a:fillRect/>
          </a:stretch>
        </p:blipFill>
        <p:spPr>
          <a:xfrm>
            <a:off x="339619" y="3577592"/>
            <a:ext cx="1713625" cy="1713625"/>
          </a:xfrm>
          <a:prstGeom prst="rect">
            <a:avLst/>
          </a:prstGeom>
        </p:spPr>
      </p:pic>
      <p:pic>
        <p:nvPicPr>
          <p:cNvPr id="5" name="Picture 4" descr="A picture containing logo&#10;&#10;Description automatically generated">
            <a:hlinkClick r:id="rId15"/>
            <a:extLst>
              <a:ext uri="{FF2B5EF4-FFF2-40B4-BE49-F238E27FC236}">
                <a16:creationId xmlns:a16="http://schemas.microsoft.com/office/drawing/2014/main" xmlns="" id="{6D6F8B01-70E1-46CF-8179-1ACFEE275D90}"/>
              </a:ext>
            </a:extLst>
          </p:cNvPr>
          <p:cNvPicPr>
            <a:picLocks noChangeAspect="1"/>
          </p:cNvPicPr>
          <p:nvPr/>
        </p:nvPicPr>
        <p:blipFill>
          <a:blip r:embed="rId16"/>
          <a:stretch>
            <a:fillRect/>
          </a:stretch>
        </p:blipFill>
        <p:spPr>
          <a:xfrm>
            <a:off x="2426037" y="3726035"/>
            <a:ext cx="2442819" cy="1465691"/>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xmlns="" id="{223A55C1-E84F-4657-9CEF-BFEC4E8B37D4}"/>
              </a:ext>
            </a:extLst>
          </p:cNvPr>
          <p:cNvPicPr>
            <a:picLocks noChangeAspect="1"/>
          </p:cNvPicPr>
          <p:nvPr/>
        </p:nvPicPr>
        <p:blipFill>
          <a:blip r:embed="rId17"/>
          <a:stretch>
            <a:fillRect/>
          </a:stretch>
        </p:blipFill>
        <p:spPr>
          <a:xfrm>
            <a:off x="5798864" y="5354845"/>
            <a:ext cx="1366244" cy="1366244"/>
          </a:xfrm>
          <a:prstGeom prst="rect">
            <a:avLst/>
          </a:prstGeom>
        </p:spPr>
      </p:pic>
      <p:pic>
        <p:nvPicPr>
          <p:cNvPr id="25" name="Picture 24" descr="Logo, company name&#10;&#10;Description automatically generated">
            <a:extLst>
              <a:ext uri="{FF2B5EF4-FFF2-40B4-BE49-F238E27FC236}">
                <a16:creationId xmlns:a16="http://schemas.microsoft.com/office/drawing/2014/main" xmlns="" id="{5B8A1B44-BC55-4E16-8078-4F000C55702A}"/>
              </a:ext>
            </a:extLst>
          </p:cNvPr>
          <p:cNvPicPr>
            <a:picLocks noChangeAspect="1"/>
          </p:cNvPicPr>
          <p:nvPr/>
        </p:nvPicPr>
        <p:blipFill>
          <a:blip r:embed="rId18"/>
          <a:stretch>
            <a:fillRect/>
          </a:stretch>
        </p:blipFill>
        <p:spPr>
          <a:xfrm>
            <a:off x="8133013" y="5148148"/>
            <a:ext cx="4058987" cy="942732"/>
          </a:xfrm>
          <a:prstGeom prst="rect">
            <a:avLst/>
          </a:prstGeom>
        </p:spPr>
      </p:pic>
      <p:pic>
        <p:nvPicPr>
          <p:cNvPr id="27" name="Picture 26" descr="A picture containing drawing&#10;&#10;Description automatically generated">
            <a:extLst>
              <a:ext uri="{FF2B5EF4-FFF2-40B4-BE49-F238E27FC236}">
                <a16:creationId xmlns:a16="http://schemas.microsoft.com/office/drawing/2014/main" xmlns="" id="{47F2F651-4E3B-4080-9493-81F12A3300A5}"/>
              </a:ext>
            </a:extLst>
          </p:cNvPr>
          <p:cNvPicPr>
            <a:picLocks noChangeAspect="1"/>
          </p:cNvPicPr>
          <p:nvPr/>
        </p:nvPicPr>
        <p:blipFill>
          <a:blip r:embed="rId19"/>
          <a:stretch>
            <a:fillRect/>
          </a:stretch>
        </p:blipFill>
        <p:spPr>
          <a:xfrm>
            <a:off x="5971305" y="1918873"/>
            <a:ext cx="2619375" cy="1743075"/>
          </a:xfrm>
          <a:prstGeom prst="rect">
            <a:avLst/>
          </a:prstGeom>
        </p:spPr>
      </p:pic>
    </p:spTree>
    <p:extLst>
      <p:ext uri="{BB962C8B-B14F-4D97-AF65-F5344CB8AC3E}">
        <p14:creationId xmlns:p14="http://schemas.microsoft.com/office/powerpoint/2010/main" val="1920249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computer, sitting, computer&#10;&#10;Description automatically generated">
            <a:extLst>
              <a:ext uri="{FF2B5EF4-FFF2-40B4-BE49-F238E27FC236}">
                <a16:creationId xmlns:a16="http://schemas.microsoft.com/office/drawing/2014/main" xmlns="" id="{E3640B58-0A13-0E4D-A566-876EC5D21EA9}"/>
              </a:ext>
            </a:extLst>
          </p:cNvPr>
          <p:cNvPicPr>
            <a:picLocks noGrp="1" noChangeAspect="1"/>
          </p:cNvPicPr>
          <p:nvPr>
            <p:ph idx="1"/>
          </p:nvPr>
        </p:nvPicPr>
        <p:blipFill>
          <a:blip r:embed="rId2"/>
          <a:stretch>
            <a:fillRect/>
          </a:stretch>
        </p:blipFill>
        <p:spPr>
          <a:xfrm>
            <a:off x="0" y="0"/>
            <a:ext cx="12192000" cy="6858000"/>
          </a:xfrm>
        </p:spPr>
      </p:pic>
      <p:sp>
        <p:nvSpPr>
          <p:cNvPr id="2" name="Title 1">
            <a:extLst>
              <a:ext uri="{FF2B5EF4-FFF2-40B4-BE49-F238E27FC236}">
                <a16:creationId xmlns:a16="http://schemas.microsoft.com/office/drawing/2014/main" xmlns="" id="{D6957665-DFCB-5340-9DB4-BDF34B169482}"/>
              </a:ext>
            </a:extLst>
          </p:cNvPr>
          <p:cNvSpPr>
            <a:spLocks noGrp="1"/>
          </p:cNvSpPr>
          <p:nvPr>
            <p:ph type="title"/>
          </p:nvPr>
        </p:nvSpPr>
        <p:spPr>
          <a:xfrm>
            <a:off x="339620" y="375385"/>
            <a:ext cx="7276206" cy="4459661"/>
          </a:xfrm>
        </p:spPr>
        <p:txBody>
          <a:bodyPr wrap="square" lIns="0" tIns="0" rIns="0" bIns="0" anchor="t" anchorCtr="0">
            <a:normAutofit/>
          </a:bodyPr>
          <a:lstStyle/>
          <a:p>
            <a:r>
              <a:rPr lang="en-GB" dirty="0">
                <a:solidFill>
                  <a:schemeClr val="bg1"/>
                </a:solidFill>
              </a:rPr>
              <a:t>What is the Bolton Award?</a:t>
            </a:r>
            <a:br>
              <a:rPr lang="en-GB" dirty="0">
                <a:solidFill>
                  <a:schemeClr val="bg1"/>
                </a:solidFill>
              </a:rPr>
            </a:br>
            <a:r>
              <a:rPr lang="en-GB" sz="2400" dirty="0">
                <a:solidFill>
                  <a:schemeClr val="bg1"/>
                </a:solidFill>
                <a:latin typeface="Arial" panose="020B0604020202020204" pitchFamily="34" charset="0"/>
                <a:cs typeface="Arial" panose="020B0604020202020204" pitchFamily="34" charset="0"/>
              </a:rPr>
              <a:t>An employability programme designed to give you </a:t>
            </a:r>
            <a:r>
              <a:rPr lang="en-GB"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work experience and develop soft skills </a:t>
            </a:r>
            <a:r>
              <a:rPr lang="en-GB" sz="2400" dirty="0">
                <a:solidFill>
                  <a:schemeClr val="bg1"/>
                </a:solidFill>
                <a:latin typeface="Arial" panose="020B0604020202020204" pitchFamily="34" charset="0"/>
                <a:cs typeface="Arial" panose="020B0604020202020204" pitchFamily="34" charset="0"/>
              </a:rPr>
              <a:t>that employers crave. </a:t>
            </a:r>
            <a:br>
              <a:rPr lang="en-GB" sz="2400" dirty="0">
                <a:solidFill>
                  <a:schemeClr val="bg1"/>
                </a:solidFill>
                <a:latin typeface="Arial" panose="020B0604020202020204" pitchFamily="34" charset="0"/>
                <a:cs typeface="Arial" panose="020B0604020202020204" pitchFamily="34" charset="0"/>
              </a:rPr>
            </a:br>
            <a:r>
              <a:rPr lang="en-GB" sz="2400" dirty="0">
                <a:solidFill>
                  <a:schemeClr val="bg1"/>
                </a:solidFill>
                <a:latin typeface="Arial" panose="020B0604020202020204" pitchFamily="34" charset="0"/>
                <a:cs typeface="Arial" panose="020B0604020202020204" pitchFamily="34" charset="0"/>
              </a:rPr>
              <a:t/>
            </a:r>
            <a:br>
              <a:rPr lang="en-GB" sz="2400" dirty="0">
                <a:solidFill>
                  <a:schemeClr val="bg1"/>
                </a:solidFill>
                <a:latin typeface="Arial" panose="020B0604020202020204" pitchFamily="34" charset="0"/>
                <a:cs typeface="Arial" panose="020B0604020202020204" pitchFamily="34" charset="0"/>
              </a:rPr>
            </a:br>
            <a:r>
              <a:rPr lang="en-GB" sz="2400" dirty="0">
                <a:solidFill>
                  <a:schemeClr val="bg1"/>
                </a:solidFill>
                <a:latin typeface="Arial" panose="020B0604020202020204" pitchFamily="34" charset="0"/>
                <a:cs typeface="Arial" panose="020B0604020202020204" pitchFamily="34" charset="0"/>
              </a:rPr>
              <a:t>You can start at any time in the year, whether you are a first year undergraduate or a PhD candidate!</a:t>
            </a:r>
            <a:br>
              <a:rPr lang="en-GB" sz="2400" dirty="0">
                <a:solidFill>
                  <a:schemeClr val="bg1"/>
                </a:solidFill>
                <a:latin typeface="Arial" panose="020B0604020202020204" pitchFamily="34" charset="0"/>
                <a:cs typeface="Arial" panose="020B0604020202020204" pitchFamily="34" charset="0"/>
              </a:rPr>
            </a:br>
            <a:r>
              <a:rPr lang="en-GB" sz="2400" dirty="0">
                <a:solidFill>
                  <a:schemeClr val="bg1"/>
                </a:solidFill>
                <a:latin typeface="Arial" panose="020B0604020202020204" pitchFamily="34" charset="0"/>
                <a:cs typeface="Arial" panose="020B0604020202020204" pitchFamily="34" charset="0"/>
              </a:rPr>
              <a:t/>
            </a:r>
            <a:br>
              <a:rPr lang="en-GB" sz="2400" dirty="0">
                <a:solidFill>
                  <a:schemeClr val="bg1"/>
                </a:solidFill>
                <a:latin typeface="Arial" panose="020B0604020202020204" pitchFamily="34" charset="0"/>
                <a:cs typeface="Arial" panose="020B0604020202020204" pitchFamily="34" charset="0"/>
              </a:rPr>
            </a:br>
            <a:r>
              <a:rPr lang="en-GB" sz="2400" dirty="0">
                <a:solidFill>
                  <a:schemeClr val="bg1"/>
                </a:solidFill>
                <a:latin typeface="Arial" panose="020B0604020202020204" pitchFamily="34" charset="0"/>
                <a:cs typeface="Arial" panose="020B0604020202020204" pitchFamily="34" charset="0"/>
              </a:rPr>
              <a:t>You can </a:t>
            </a:r>
            <a:r>
              <a:rPr lang="en-GB"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complete it at your own pace. </a:t>
            </a:r>
            <a:r>
              <a:rPr lang="en-GB" sz="2400" dirty="0">
                <a:solidFill>
                  <a:schemeClr val="bg1"/>
                </a:solidFill>
                <a:latin typeface="Arial" panose="020B0604020202020204" pitchFamily="34" charset="0"/>
                <a:cs typeface="Arial" panose="020B0604020202020204" pitchFamily="34" charset="0"/>
              </a:rPr>
              <a:t>Whether it takes three months or three years, it's your choice!</a:t>
            </a:r>
            <a:r>
              <a:rPr lang="en-GB" sz="2400" dirty="0">
                <a:latin typeface="Arial" panose="020B0604020202020204" pitchFamily="34" charset="0"/>
                <a:cs typeface="Arial" panose="020B0604020202020204" pitchFamily="34" charset="0"/>
              </a:rPr>
              <a:t/>
            </a:r>
            <a:br>
              <a:rPr lang="en-GB" sz="2400" dirty="0">
                <a:latin typeface="Arial" panose="020B0604020202020204" pitchFamily="34" charset="0"/>
                <a:cs typeface="Arial" panose="020B0604020202020204" pitchFamily="34" charset="0"/>
              </a:rPr>
            </a:br>
            <a:endParaRPr lang="en-US" sz="2400" dirty="0">
              <a:solidFill>
                <a:schemeClr val="bg1"/>
              </a:solidFill>
              <a:latin typeface="Arial" panose="020B0604020202020204" pitchFamily="34" charset="0"/>
              <a:cs typeface="Arial" panose="020B0604020202020204" pitchFamily="34" charset="0"/>
            </a:endParaRPr>
          </a:p>
        </p:txBody>
      </p:sp>
      <p:pic>
        <p:nvPicPr>
          <p:cNvPr id="7" name="Picture 6" descr="A picture containing drawing&#10;&#10;Description automatically generated">
            <a:extLst>
              <a:ext uri="{FF2B5EF4-FFF2-40B4-BE49-F238E27FC236}">
                <a16:creationId xmlns:a16="http://schemas.microsoft.com/office/drawing/2014/main" xmlns="" id="{B9AD84B8-D24E-F94C-A07C-3DAD232C5C78}"/>
              </a:ext>
            </a:extLst>
          </p:cNvPr>
          <p:cNvPicPr>
            <a:picLocks noChangeAspect="1"/>
          </p:cNvPicPr>
          <p:nvPr/>
        </p:nvPicPr>
        <p:blipFill>
          <a:blip r:embed="rId3"/>
          <a:stretch>
            <a:fillRect/>
          </a:stretch>
        </p:blipFill>
        <p:spPr>
          <a:xfrm>
            <a:off x="339619" y="5746706"/>
            <a:ext cx="3164841" cy="85714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6887" y="4111434"/>
            <a:ext cx="3949412" cy="2629650"/>
          </a:xfrm>
          <a:prstGeom prst="rect">
            <a:avLst/>
          </a:prstGeom>
        </p:spPr>
      </p:pic>
    </p:spTree>
    <p:extLst>
      <p:ext uri="{BB962C8B-B14F-4D97-AF65-F5344CB8AC3E}">
        <p14:creationId xmlns:p14="http://schemas.microsoft.com/office/powerpoint/2010/main" val="1295351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able&#10;&#10;Description automatically generated">
            <a:extLst>
              <a:ext uri="{FF2B5EF4-FFF2-40B4-BE49-F238E27FC236}">
                <a16:creationId xmlns:a16="http://schemas.microsoft.com/office/drawing/2014/main" xmlns="" id="{FD9881EF-8935-984D-B335-D3FA7CA8B32D}"/>
              </a:ext>
            </a:extLst>
          </p:cNvPr>
          <p:cNvPicPr>
            <a:picLocks noChangeAspect="1"/>
          </p:cNvPicPr>
          <p:nvPr/>
        </p:nvPicPr>
        <p:blipFill>
          <a:blip r:embed="rId2"/>
          <a:stretch>
            <a:fillRect/>
          </a:stretch>
        </p:blipFill>
        <p:spPr>
          <a:xfrm>
            <a:off x="0" y="-130568"/>
            <a:ext cx="12192000" cy="6858000"/>
          </a:xfrm>
          <a:prstGeom prst="rect">
            <a:avLst/>
          </a:prstGeom>
        </p:spPr>
      </p:pic>
      <p:sp>
        <p:nvSpPr>
          <p:cNvPr id="6" name="TextBox 5">
            <a:extLst>
              <a:ext uri="{FF2B5EF4-FFF2-40B4-BE49-F238E27FC236}">
                <a16:creationId xmlns:a16="http://schemas.microsoft.com/office/drawing/2014/main" xmlns="" id="{043338BB-6839-434F-99EC-BD3357FD04E2}"/>
              </a:ext>
            </a:extLst>
          </p:cNvPr>
          <p:cNvSpPr txBox="1"/>
          <p:nvPr/>
        </p:nvSpPr>
        <p:spPr>
          <a:xfrm>
            <a:off x="405904" y="3159933"/>
            <a:ext cx="65" cy="276999"/>
          </a:xfrm>
          <a:prstGeom prst="rect">
            <a:avLst/>
          </a:prstGeom>
          <a:noFill/>
        </p:spPr>
        <p:txBody>
          <a:bodyPr wrap="none" lIns="0" tIns="0" rIns="0" bIns="0" rtlCol="0">
            <a:spAutoFit/>
          </a:bodyPr>
          <a:lstStyle/>
          <a:p>
            <a:endParaRPr lang="en-US" dirty="0">
              <a:solidFill>
                <a:srgbClr val="093254"/>
              </a:solidFill>
              <a:latin typeface="Montserrat" pitchFamily="2" charset="77"/>
            </a:endParaRPr>
          </a:p>
        </p:txBody>
      </p:sp>
      <p:sp>
        <p:nvSpPr>
          <p:cNvPr id="7" name="TextBox 6">
            <a:extLst>
              <a:ext uri="{FF2B5EF4-FFF2-40B4-BE49-F238E27FC236}">
                <a16:creationId xmlns:a16="http://schemas.microsoft.com/office/drawing/2014/main" xmlns="" id="{99C6E341-8C2F-5B4D-B466-E5FACFCA46E6}"/>
              </a:ext>
            </a:extLst>
          </p:cNvPr>
          <p:cNvSpPr txBox="1"/>
          <p:nvPr/>
        </p:nvSpPr>
        <p:spPr>
          <a:xfrm>
            <a:off x="689636" y="473194"/>
            <a:ext cx="2191306" cy="215444"/>
          </a:xfrm>
          <a:prstGeom prst="rect">
            <a:avLst/>
          </a:prstGeom>
          <a:noFill/>
        </p:spPr>
        <p:txBody>
          <a:bodyPr wrap="none" lIns="0" tIns="0" rIns="0" bIns="0" rtlCol="0">
            <a:spAutoFit/>
          </a:bodyPr>
          <a:lstStyle/>
          <a:p>
            <a:r>
              <a:rPr lang="en-US" sz="1400" b="1" dirty="0">
                <a:solidFill>
                  <a:schemeClr val="bg1"/>
                </a:solidFill>
                <a:latin typeface="Montserrat" pitchFamily="2" charset="77"/>
              </a:rPr>
              <a:t>Add in page title here…</a:t>
            </a:r>
          </a:p>
        </p:txBody>
      </p:sp>
      <p:sp>
        <p:nvSpPr>
          <p:cNvPr id="11" name="Oval 10">
            <a:extLst>
              <a:ext uri="{FF2B5EF4-FFF2-40B4-BE49-F238E27FC236}">
                <a16:creationId xmlns:a16="http://schemas.microsoft.com/office/drawing/2014/main" xmlns="" id="{767C87FB-090F-3543-8A29-EA592207473F}"/>
              </a:ext>
            </a:extLst>
          </p:cNvPr>
          <p:cNvSpPr/>
          <p:nvPr/>
        </p:nvSpPr>
        <p:spPr>
          <a:xfrm>
            <a:off x="405077" y="338203"/>
            <a:ext cx="475989" cy="475989"/>
          </a:xfrm>
          <a:prstGeom prst="ellipse">
            <a:avLst/>
          </a:prstGeom>
          <a:solidFill>
            <a:srgbClr val="463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4B5AA29D-C6FC-CD4B-8B92-C3CA1C691F02}"/>
              </a:ext>
            </a:extLst>
          </p:cNvPr>
          <p:cNvSpPr/>
          <p:nvPr/>
        </p:nvSpPr>
        <p:spPr>
          <a:xfrm>
            <a:off x="689636" y="338203"/>
            <a:ext cx="4085564" cy="475989"/>
          </a:xfrm>
          <a:prstGeom prst="rect">
            <a:avLst/>
          </a:prstGeom>
          <a:gradFill>
            <a:gsLst>
              <a:gs pos="86000">
                <a:schemeClr val="accent1">
                  <a:lumMod val="5000"/>
                  <a:lumOff val="95000"/>
                </a:schemeClr>
              </a:gs>
              <a:gs pos="45000">
                <a:srgbClr val="46377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7BA0EB39-11B8-534C-B001-947E1E8C04B1}"/>
              </a:ext>
            </a:extLst>
          </p:cNvPr>
          <p:cNvSpPr txBox="1"/>
          <p:nvPr/>
        </p:nvSpPr>
        <p:spPr>
          <a:xfrm>
            <a:off x="689636" y="473194"/>
            <a:ext cx="2784417" cy="369332"/>
          </a:xfrm>
          <a:prstGeom prst="rect">
            <a:avLst/>
          </a:prstGeom>
          <a:noFill/>
        </p:spPr>
        <p:txBody>
          <a:bodyPr wrap="none" lIns="0" tIns="0" rIns="0" bIns="0" rtlCol="0">
            <a:spAutoFit/>
          </a:bodyPr>
          <a:lstStyle/>
          <a:p>
            <a:r>
              <a:rPr lang="en-GB" sz="2400" b="1" dirty="0">
                <a:solidFill>
                  <a:schemeClr val="bg1"/>
                </a:solidFill>
                <a:latin typeface="Montserrat" pitchFamily="2" charset="77"/>
              </a:rPr>
              <a:t>Additional Benefits</a:t>
            </a:r>
            <a:endParaRPr lang="en-US" sz="2400" b="1" dirty="0">
              <a:solidFill>
                <a:schemeClr val="bg1"/>
              </a:solidFill>
              <a:latin typeface="Montserrat" pitchFamily="2" charset="77"/>
            </a:endParaRPr>
          </a:p>
        </p:txBody>
      </p:sp>
      <p:sp>
        <p:nvSpPr>
          <p:cNvPr id="19" name="TextBox 18">
            <a:extLst>
              <a:ext uri="{FF2B5EF4-FFF2-40B4-BE49-F238E27FC236}">
                <a16:creationId xmlns:a16="http://schemas.microsoft.com/office/drawing/2014/main" xmlns="" id="{EA56CA29-7ABA-6E43-AADA-264304EF48D1}"/>
              </a:ext>
            </a:extLst>
          </p:cNvPr>
          <p:cNvSpPr txBox="1"/>
          <p:nvPr/>
        </p:nvSpPr>
        <p:spPr>
          <a:xfrm>
            <a:off x="214686" y="949183"/>
            <a:ext cx="7991060" cy="4924425"/>
          </a:xfrm>
          <a:prstGeom prst="rect">
            <a:avLst/>
          </a:prstGeom>
          <a:noFill/>
        </p:spPr>
        <p:txBody>
          <a:bodyPr wrap="square" lIns="0" tIns="0" rIns="0" bIns="0" rtlCol="0">
            <a:spAutoFit/>
          </a:bodyPr>
          <a:lstStyle/>
          <a:p>
            <a:pPr marL="342900" lvl="0" indent="-342900">
              <a:buClr>
                <a:srgbClr val="2DA2BF"/>
              </a:buClr>
              <a:buFont typeface="Arial" panose="020B0604020202020204" pitchFamily="34" charset="0"/>
              <a:buChar char="•"/>
            </a:pPr>
            <a:r>
              <a:rPr lang="en-GB" sz="2400" dirty="0">
                <a:latin typeface="Arial" panose="020B0604020202020204" pitchFamily="34" charset="0"/>
                <a:cs typeface="Arial" panose="020B0604020202020204" pitchFamily="34" charset="0"/>
              </a:rPr>
              <a:t>Earn £50 in your second year and £75 in your third year if you complete the Bolton Award! </a:t>
            </a:r>
          </a:p>
          <a:p>
            <a:pPr marL="342900" lvl="0" indent="-342900">
              <a:buClr>
                <a:srgbClr val="2DA2BF"/>
              </a:buCl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lvl="0" indent="-342900">
              <a:buClr>
                <a:srgbClr val="2DA2BF"/>
              </a:buClr>
              <a:buFont typeface="Arial" panose="020B0604020202020204" pitchFamily="34" charset="0"/>
              <a:buChar char="•"/>
            </a:pPr>
            <a:r>
              <a:rPr lang="en-GB" sz="2400" dirty="0">
                <a:latin typeface="Arial" panose="020B0604020202020204" pitchFamily="34" charset="0"/>
                <a:cs typeface="Arial" panose="020B0604020202020204" pitchFamily="34" charset="0"/>
              </a:rPr>
              <a:t>Helps you to explore your personal career goals and develop crucial employability skills</a:t>
            </a:r>
          </a:p>
          <a:p>
            <a:pPr marL="342900" lvl="0" indent="-342900">
              <a:buClr>
                <a:srgbClr val="2DA2BF"/>
              </a:buCl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lvl="0" indent="-342900">
              <a:buClr>
                <a:srgbClr val="2DA2BF"/>
              </a:buClr>
              <a:buFont typeface="Arial" panose="020B0604020202020204" pitchFamily="34" charset="0"/>
              <a:buChar char="•"/>
            </a:pPr>
            <a:r>
              <a:rPr lang="en-GB" sz="2400" dirty="0">
                <a:latin typeface="Arial" panose="020B0604020202020204" pitchFamily="34" charset="0"/>
                <a:cs typeface="Arial" panose="020B0604020202020204" pitchFamily="34" charset="0"/>
              </a:rPr>
              <a:t>Boosts your CV</a:t>
            </a:r>
          </a:p>
          <a:p>
            <a:pPr marL="342900" lvl="0" indent="-342900">
              <a:buClr>
                <a:srgbClr val="2DA2BF"/>
              </a:buCl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lvl="0" indent="-342900">
              <a:buClr>
                <a:srgbClr val="2DA2BF"/>
              </a:buClr>
              <a:buFont typeface="Arial" panose="020B0604020202020204" pitchFamily="34" charset="0"/>
              <a:buChar char="•"/>
            </a:pPr>
            <a:r>
              <a:rPr lang="en-GB" sz="2400" dirty="0">
                <a:latin typeface="Arial" panose="020B0604020202020204" pitchFamily="34" charset="0"/>
                <a:cs typeface="Arial" panose="020B0604020202020204" pitchFamily="34" charset="0"/>
              </a:rPr>
              <a:t>Gives credit to all of the work you are currently doing!</a:t>
            </a:r>
          </a:p>
          <a:p>
            <a:pPr marL="109728" indent="0">
              <a:buNone/>
            </a:pPr>
            <a:endParaRPr lang="en-GB" sz="2400" dirty="0">
              <a:latin typeface="Arial" panose="020B0604020202020204" pitchFamily="34" charset="0"/>
              <a:cs typeface="Arial" panose="020B0604020202020204" pitchFamily="34" charset="0"/>
            </a:endParaRPr>
          </a:p>
          <a:p>
            <a:pPr marL="109728" indent="0">
              <a:buNone/>
            </a:pPr>
            <a:r>
              <a:rPr lang="en-GB" sz="2400" dirty="0">
                <a:latin typeface="Arial" panose="020B0604020202020204" pitchFamily="34" charset="0"/>
                <a:cs typeface="Arial" panose="020B0604020202020204" pitchFamily="34" charset="0"/>
              </a:rPr>
              <a:t>Telephone: 01204 903423</a:t>
            </a:r>
          </a:p>
          <a:p>
            <a:pPr marL="109728" indent="0">
              <a:buNone/>
            </a:pPr>
            <a:r>
              <a:rPr lang="en-GB" sz="2400" dirty="0">
                <a:latin typeface="Arial" panose="020B0604020202020204" pitchFamily="34" charset="0"/>
                <a:cs typeface="Arial" panose="020B0604020202020204" pitchFamily="34" charset="0"/>
              </a:rPr>
              <a:t>Email: </a:t>
            </a:r>
            <a:r>
              <a:rPr lang="en-GB" sz="2400" dirty="0">
                <a:latin typeface="Arial" panose="020B0604020202020204" pitchFamily="34" charset="0"/>
                <a:cs typeface="Arial" panose="020B0604020202020204" pitchFamily="34" charset="0"/>
                <a:hlinkClick r:id="rId3"/>
              </a:rPr>
              <a:t>BoltonAward@bolton.ac.uk</a:t>
            </a:r>
            <a:r>
              <a:rPr lang="en-GB" sz="2400" dirty="0">
                <a:latin typeface="Arial" panose="020B0604020202020204" pitchFamily="34" charset="0"/>
                <a:cs typeface="Arial" panose="020B0604020202020204" pitchFamily="34" charset="0"/>
              </a:rPr>
              <a:t> </a:t>
            </a:r>
          </a:p>
          <a:p>
            <a:endParaRPr lang="en-US" sz="3200" dirty="0">
              <a:latin typeface="Arial" panose="020B0604020202020204" pitchFamily="34" charset="0"/>
              <a:cs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xmlns="" id="{4D733D72-7996-854A-9D6B-EC94BAF5B72E}"/>
              </a:ext>
            </a:extLst>
          </p:cNvPr>
          <p:cNvPicPr>
            <a:picLocks noChangeAspect="1"/>
          </p:cNvPicPr>
          <p:nvPr/>
        </p:nvPicPr>
        <p:blipFill>
          <a:blip r:embed="rId4"/>
          <a:stretch>
            <a:fillRect/>
          </a:stretch>
        </p:blipFill>
        <p:spPr>
          <a:xfrm>
            <a:off x="339619" y="5746706"/>
            <a:ext cx="3164841" cy="857145"/>
          </a:xfrm>
          <a:prstGeom prst="rect">
            <a:avLst/>
          </a:prstGeom>
        </p:spPr>
      </p:pic>
      <p:pic>
        <p:nvPicPr>
          <p:cNvPr id="16"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2834" y="657860"/>
            <a:ext cx="3607214" cy="4525962"/>
          </a:xfrm>
          <a:prstGeom prst="rect">
            <a:avLst/>
          </a:prstGeom>
        </p:spPr>
      </p:pic>
    </p:spTree>
    <p:extLst>
      <p:ext uri="{BB962C8B-B14F-4D97-AF65-F5344CB8AC3E}">
        <p14:creationId xmlns:p14="http://schemas.microsoft.com/office/powerpoint/2010/main" val="3031850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2" name="Title 1">
            <a:extLst>
              <a:ext uri="{FF2B5EF4-FFF2-40B4-BE49-F238E27FC236}">
                <a16:creationId xmlns:a16="http://schemas.microsoft.com/office/drawing/2014/main" xmlns="" id="{CACB720D-8EC0-4E88-985E-563979B62340}"/>
              </a:ext>
            </a:extLst>
          </p:cNvPr>
          <p:cNvSpPr>
            <a:spLocks noGrp="1"/>
          </p:cNvSpPr>
          <p:nvPr>
            <p:ph type="title"/>
          </p:nvPr>
        </p:nvSpPr>
        <p:spPr>
          <a:xfrm>
            <a:off x="2006601" y="321735"/>
            <a:ext cx="8178799" cy="1135737"/>
          </a:xfrm>
        </p:spPr>
        <p:txBody>
          <a:bodyPr>
            <a:normAutofit/>
          </a:bodyPr>
          <a:lstStyle/>
          <a:p>
            <a:r>
              <a:rPr lang="en-GB" sz="3100"/>
              <a:t>Some positives for the future</a:t>
            </a:r>
          </a:p>
        </p:txBody>
      </p:sp>
      <p:sp>
        <p:nvSpPr>
          <p:cNvPr id="12" name="Rectangle 11">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4" name="Isosceles Triangle 13">
            <a:extLst>
              <a:ext uri="{FF2B5EF4-FFF2-40B4-BE49-F238E27FC236}">
                <a16:creationId xmlns:a16="http://schemas.microsoft.com/office/drawing/2014/main" xmlns=""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6" name="Isosceles Triangle 15">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895482" y="5230016"/>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8" name="Rectangle 17">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784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graphicFrame>
        <p:nvGraphicFramePr>
          <p:cNvPr id="5" name="Content Placeholder 2">
            <a:extLst>
              <a:ext uri="{FF2B5EF4-FFF2-40B4-BE49-F238E27FC236}">
                <a16:creationId xmlns:a16="http://schemas.microsoft.com/office/drawing/2014/main" xmlns="" id="{36ED2634-B573-46B6-B430-17F8A29BA96D}"/>
              </a:ext>
            </a:extLst>
          </p:cNvPr>
          <p:cNvGraphicFramePr>
            <a:graphicFrameLocks noGrp="1"/>
          </p:cNvGraphicFramePr>
          <p:nvPr>
            <p:ph idx="1"/>
            <p:extLst>
              <p:ext uri="{D42A27DB-BD31-4B8C-83A1-F6EECF244321}">
                <p14:modId xmlns:p14="http://schemas.microsoft.com/office/powerpoint/2010/main" val="591802710"/>
              </p:ext>
            </p:extLst>
          </p:nvPr>
        </p:nvGraphicFramePr>
        <p:xfrm>
          <a:off x="2078182" y="1302327"/>
          <a:ext cx="7961168" cy="4874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8505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able&#10;&#10;Description automatically generated">
            <a:extLst>
              <a:ext uri="{FF2B5EF4-FFF2-40B4-BE49-F238E27FC236}">
                <a16:creationId xmlns:a16="http://schemas.microsoft.com/office/drawing/2014/main" xmlns="" id="{FD9881EF-8935-984D-B335-D3FA7CA8B32D}"/>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043338BB-6839-434F-99EC-BD3357FD04E2}"/>
              </a:ext>
            </a:extLst>
          </p:cNvPr>
          <p:cNvSpPr txBox="1"/>
          <p:nvPr/>
        </p:nvSpPr>
        <p:spPr>
          <a:xfrm>
            <a:off x="405077" y="1278194"/>
            <a:ext cx="11393633" cy="4062651"/>
          </a:xfrm>
          <a:prstGeom prst="rect">
            <a:avLst/>
          </a:prstGeom>
          <a:noFill/>
        </p:spPr>
        <p:txBody>
          <a:bodyPr wrap="square" lIns="0" tIns="0" rIns="0" bIns="0" rtlCol="0">
            <a:spAutoFit/>
          </a:bodyPr>
          <a:lstStyle/>
          <a:p>
            <a:pPr>
              <a:buFont typeface="Wingdings" pitchFamily="2" charset="2"/>
              <a:buChar char="ü"/>
            </a:pPr>
            <a:r>
              <a:rPr lang="en-GB" altLang="en-US" sz="2200" dirty="0">
                <a:latin typeface="Arial" panose="020B0604020202020204" pitchFamily="34" charset="0"/>
                <a:cs typeface="Arial" panose="020B0604020202020204" pitchFamily="34" charset="0"/>
              </a:rPr>
              <a:t>Register with </a:t>
            </a:r>
            <a:r>
              <a:rPr lang="en-GB" altLang="en-US" sz="2200" dirty="0" err="1">
                <a:latin typeface="Arial" panose="020B0604020202020204" pitchFamily="34" charset="0"/>
                <a:cs typeface="Arial" panose="020B0604020202020204" pitchFamily="34" charset="0"/>
              </a:rPr>
              <a:t>Studenthub</a:t>
            </a:r>
            <a:r>
              <a:rPr lang="en-GB" altLang="en-US" sz="2200" dirty="0">
                <a:latin typeface="Arial" panose="020B0604020202020204" pitchFamily="34" charset="0"/>
                <a:cs typeface="Arial" panose="020B0604020202020204" pitchFamily="34" charset="0"/>
              </a:rPr>
              <a:t> </a:t>
            </a:r>
          </a:p>
          <a:p>
            <a:pPr>
              <a:buFont typeface="Wingdings" pitchFamily="2" charset="2"/>
              <a:buChar char="ü"/>
            </a:pPr>
            <a:r>
              <a:rPr lang="en-GB" altLang="en-US" sz="2200" dirty="0">
                <a:latin typeface="Arial" panose="020B0604020202020204" pitchFamily="34" charset="0"/>
                <a:cs typeface="Arial" panose="020B0604020202020204" pitchFamily="34" charset="0"/>
              </a:rPr>
              <a:t>Update contact details after graduation</a:t>
            </a:r>
          </a:p>
          <a:p>
            <a:r>
              <a:rPr lang="en-GB" altLang="en-US" sz="2200" dirty="0">
                <a:latin typeface="Arial" panose="020B0604020202020204" pitchFamily="34" charset="0"/>
                <a:cs typeface="Arial" panose="020B0604020202020204" pitchFamily="34" charset="0"/>
                <a:hlinkClick r:id="rId3"/>
              </a:rPr>
              <a:t>https://studenthub.bolton.ac.uk/students/login?ReturnUrl=%2f</a:t>
            </a:r>
            <a:endParaRPr lang="en-GB" altLang="en-US" sz="2200" dirty="0">
              <a:latin typeface="Arial" panose="020B0604020202020204" pitchFamily="34" charset="0"/>
              <a:cs typeface="Arial" panose="020B0604020202020204" pitchFamily="34" charset="0"/>
            </a:endParaRPr>
          </a:p>
          <a:p>
            <a:endParaRPr lang="en-GB" sz="2200" dirty="0">
              <a:latin typeface="Arial" panose="020B0604020202020204" pitchFamily="34" charset="0"/>
              <a:cs typeface="Arial" panose="020B0604020202020204" pitchFamily="34" charset="0"/>
            </a:endParaRPr>
          </a:p>
          <a:p>
            <a:r>
              <a:rPr lang="en-GB" sz="2200" u="sng" dirty="0">
                <a:latin typeface="Arial" panose="020B0604020202020204" pitchFamily="34" charset="0"/>
                <a:cs typeface="Arial" panose="020B0604020202020204" pitchFamily="34" charset="0"/>
                <a:hlinkClick r:id="rId4"/>
              </a:rPr>
              <a:t>https://www.youtube.com/watch?v=Jgf1HxlIZFs</a:t>
            </a:r>
            <a:endParaRPr lang="en-GB" sz="2200" u="sng" dirty="0">
              <a:latin typeface="Arial" panose="020B0604020202020204" pitchFamily="34" charset="0"/>
              <a:cs typeface="Arial" panose="020B0604020202020204" pitchFamily="34" charset="0"/>
            </a:endParaRPr>
          </a:p>
          <a:p>
            <a:endParaRPr lang="en-GB" altLang="en-US" sz="2200" dirty="0">
              <a:latin typeface="Arial" panose="020B0604020202020204" pitchFamily="34" charset="0"/>
              <a:cs typeface="Arial" panose="020B0604020202020204" pitchFamily="34" charset="0"/>
            </a:endParaRPr>
          </a:p>
          <a:p>
            <a:pPr>
              <a:buFont typeface="Wingdings" pitchFamily="2" charset="2"/>
              <a:buChar char="ü"/>
            </a:pPr>
            <a:r>
              <a:rPr lang="en-GB" altLang="en-US" sz="2200" dirty="0">
                <a:latin typeface="Arial" panose="020B0604020202020204" pitchFamily="34" charset="0"/>
                <a:cs typeface="Arial" panose="020B0604020202020204" pitchFamily="34" charset="0"/>
              </a:rPr>
              <a:t>What can I do with my degree?</a:t>
            </a:r>
          </a:p>
          <a:p>
            <a:pPr>
              <a:buFont typeface="Wingdings" pitchFamily="2" charset="2"/>
              <a:buChar char="ü"/>
            </a:pPr>
            <a:r>
              <a:rPr lang="en-GB" altLang="en-US" sz="2200" dirty="0">
                <a:latin typeface="Arial" panose="020B0604020202020204" pitchFamily="34" charset="0"/>
                <a:cs typeface="Arial" panose="020B0604020202020204" pitchFamily="34" charset="0"/>
              </a:rPr>
              <a:t>Bolton Award - Bulletin</a:t>
            </a:r>
          </a:p>
          <a:p>
            <a:pPr>
              <a:buFont typeface="Wingdings" pitchFamily="2" charset="2"/>
              <a:buChar char="ü"/>
            </a:pPr>
            <a:r>
              <a:rPr lang="en-GB" altLang="en-US" sz="2200" dirty="0">
                <a:latin typeface="Arial" panose="020B0604020202020204" pitchFamily="34" charset="0"/>
                <a:cs typeface="Arial" panose="020B0604020202020204" pitchFamily="34" charset="0"/>
              </a:rPr>
              <a:t>Register with relevant Recruitment Agencies</a:t>
            </a:r>
          </a:p>
          <a:p>
            <a:pPr>
              <a:buFont typeface="Wingdings" pitchFamily="2" charset="2"/>
              <a:buChar char="ü"/>
            </a:pPr>
            <a:r>
              <a:rPr lang="en-GB" altLang="en-US" sz="2200" dirty="0">
                <a:latin typeface="Arial" panose="020B0604020202020204" pitchFamily="34" charset="0"/>
                <a:cs typeface="Arial" panose="020B0604020202020204" pitchFamily="34" charset="0"/>
              </a:rPr>
              <a:t>Support from the Careers Team</a:t>
            </a:r>
          </a:p>
          <a:p>
            <a:pPr>
              <a:buFont typeface="Wingdings" pitchFamily="2" charset="2"/>
              <a:buChar char="ü"/>
            </a:pPr>
            <a:r>
              <a:rPr lang="en-GB" altLang="en-US" sz="2200" dirty="0">
                <a:latin typeface="Arial" panose="020B0604020202020204" pitchFamily="34" charset="0"/>
                <a:cs typeface="Arial" panose="020B0604020202020204" pitchFamily="34" charset="0"/>
              </a:rPr>
              <a:t>LinkedIn</a:t>
            </a:r>
          </a:p>
          <a:p>
            <a:pPr>
              <a:buFont typeface="Wingdings" pitchFamily="2" charset="2"/>
              <a:buChar char="ü"/>
            </a:pPr>
            <a:r>
              <a:rPr lang="en-GB" altLang="en-US" sz="2200" dirty="0">
                <a:latin typeface="Arial" panose="020B0604020202020204" pitchFamily="34" charset="0"/>
                <a:cs typeface="Arial" panose="020B0604020202020204" pitchFamily="34" charset="0"/>
              </a:rPr>
              <a:t>Research Youth and </a:t>
            </a:r>
            <a:r>
              <a:rPr lang="en-GB" altLang="en-US" sz="2200">
                <a:latin typeface="Arial" panose="020B0604020202020204" pitchFamily="34" charset="0"/>
                <a:cs typeface="Arial" panose="020B0604020202020204" pitchFamily="34" charset="0"/>
              </a:rPr>
              <a:t>Community sector</a:t>
            </a:r>
            <a:endParaRPr lang="en-GB" altLang="en-US"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99C6E341-8C2F-5B4D-B466-E5FACFCA46E6}"/>
              </a:ext>
            </a:extLst>
          </p:cNvPr>
          <p:cNvSpPr txBox="1"/>
          <p:nvPr/>
        </p:nvSpPr>
        <p:spPr>
          <a:xfrm>
            <a:off x="689636" y="473194"/>
            <a:ext cx="2191306" cy="215444"/>
          </a:xfrm>
          <a:prstGeom prst="rect">
            <a:avLst/>
          </a:prstGeom>
          <a:noFill/>
        </p:spPr>
        <p:txBody>
          <a:bodyPr wrap="none" lIns="0" tIns="0" rIns="0" bIns="0" rtlCol="0">
            <a:spAutoFit/>
          </a:bodyPr>
          <a:lstStyle/>
          <a:p>
            <a:r>
              <a:rPr lang="en-US" sz="1400" b="1" dirty="0">
                <a:solidFill>
                  <a:schemeClr val="bg1"/>
                </a:solidFill>
                <a:latin typeface="Montserrat" pitchFamily="2" charset="77"/>
              </a:rPr>
              <a:t>Add in page title here…</a:t>
            </a:r>
          </a:p>
        </p:txBody>
      </p:sp>
      <p:sp>
        <p:nvSpPr>
          <p:cNvPr id="11" name="Oval 10">
            <a:extLst>
              <a:ext uri="{FF2B5EF4-FFF2-40B4-BE49-F238E27FC236}">
                <a16:creationId xmlns:a16="http://schemas.microsoft.com/office/drawing/2014/main" xmlns="" id="{767C87FB-090F-3543-8A29-EA592207473F}"/>
              </a:ext>
            </a:extLst>
          </p:cNvPr>
          <p:cNvSpPr/>
          <p:nvPr/>
        </p:nvSpPr>
        <p:spPr>
          <a:xfrm>
            <a:off x="405077" y="338203"/>
            <a:ext cx="475989" cy="475989"/>
          </a:xfrm>
          <a:prstGeom prst="ellipse">
            <a:avLst/>
          </a:prstGeom>
          <a:solidFill>
            <a:srgbClr val="463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4B5AA29D-C6FC-CD4B-8B92-C3CA1C691F02}"/>
              </a:ext>
            </a:extLst>
          </p:cNvPr>
          <p:cNvSpPr/>
          <p:nvPr/>
        </p:nvSpPr>
        <p:spPr>
          <a:xfrm>
            <a:off x="689636" y="338203"/>
            <a:ext cx="4085564" cy="475989"/>
          </a:xfrm>
          <a:prstGeom prst="rect">
            <a:avLst/>
          </a:prstGeom>
          <a:gradFill>
            <a:gsLst>
              <a:gs pos="86000">
                <a:schemeClr val="accent1">
                  <a:lumMod val="5000"/>
                  <a:lumOff val="95000"/>
                </a:schemeClr>
              </a:gs>
              <a:gs pos="45000">
                <a:srgbClr val="46377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7BA0EB39-11B8-534C-B001-947E1E8C04B1}"/>
              </a:ext>
            </a:extLst>
          </p:cNvPr>
          <p:cNvSpPr txBox="1"/>
          <p:nvPr/>
        </p:nvSpPr>
        <p:spPr>
          <a:xfrm>
            <a:off x="689636" y="473194"/>
            <a:ext cx="1787349" cy="307777"/>
          </a:xfrm>
          <a:prstGeom prst="rect">
            <a:avLst/>
          </a:prstGeom>
          <a:noFill/>
        </p:spPr>
        <p:txBody>
          <a:bodyPr wrap="none" lIns="0" tIns="0" rIns="0" bIns="0" rtlCol="0">
            <a:spAutoFit/>
          </a:bodyPr>
          <a:lstStyle/>
          <a:p>
            <a:r>
              <a:rPr lang="en-GB" sz="2000" b="1" dirty="0">
                <a:solidFill>
                  <a:schemeClr val="bg1"/>
                </a:solidFill>
                <a:latin typeface="Montserrat" pitchFamily="2" charset="77"/>
              </a:rPr>
              <a:t>What can I do?</a:t>
            </a:r>
            <a:endParaRPr lang="en-US" sz="2000" b="1" dirty="0">
              <a:solidFill>
                <a:schemeClr val="bg1"/>
              </a:solidFill>
              <a:latin typeface="Montserrat" pitchFamily="2" charset="77"/>
            </a:endParaRPr>
          </a:p>
        </p:txBody>
      </p:sp>
      <p:pic>
        <p:nvPicPr>
          <p:cNvPr id="14" name="Picture 13" descr="A picture containing drawing&#10;&#10;Description automatically generated">
            <a:extLst>
              <a:ext uri="{FF2B5EF4-FFF2-40B4-BE49-F238E27FC236}">
                <a16:creationId xmlns:a16="http://schemas.microsoft.com/office/drawing/2014/main" xmlns="" id="{4D733D72-7996-854A-9D6B-EC94BAF5B72E}"/>
              </a:ext>
            </a:extLst>
          </p:cNvPr>
          <p:cNvPicPr>
            <a:picLocks noChangeAspect="1"/>
          </p:cNvPicPr>
          <p:nvPr/>
        </p:nvPicPr>
        <p:blipFill>
          <a:blip r:embed="rId5"/>
          <a:stretch>
            <a:fillRect/>
          </a:stretch>
        </p:blipFill>
        <p:spPr>
          <a:xfrm>
            <a:off x="339619" y="5746706"/>
            <a:ext cx="3164841" cy="857145"/>
          </a:xfrm>
          <a:prstGeom prst="rect">
            <a:avLst/>
          </a:prstGeom>
        </p:spPr>
      </p:pic>
      <p:pic>
        <p:nvPicPr>
          <p:cNvPr id="15"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80464" y="2738370"/>
            <a:ext cx="28289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5011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able&#10;&#10;Description automatically generated">
            <a:extLst>
              <a:ext uri="{FF2B5EF4-FFF2-40B4-BE49-F238E27FC236}">
                <a16:creationId xmlns:a16="http://schemas.microsoft.com/office/drawing/2014/main" xmlns="" id="{FD9881EF-8935-984D-B335-D3FA7CA8B32D}"/>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xmlns="" id="{99C6E341-8C2F-5B4D-B466-E5FACFCA46E6}"/>
              </a:ext>
            </a:extLst>
          </p:cNvPr>
          <p:cNvSpPr txBox="1"/>
          <p:nvPr/>
        </p:nvSpPr>
        <p:spPr>
          <a:xfrm>
            <a:off x="689636" y="473194"/>
            <a:ext cx="2191306" cy="215444"/>
          </a:xfrm>
          <a:prstGeom prst="rect">
            <a:avLst/>
          </a:prstGeom>
          <a:noFill/>
        </p:spPr>
        <p:txBody>
          <a:bodyPr wrap="none" lIns="0" tIns="0" rIns="0" bIns="0" rtlCol="0">
            <a:spAutoFit/>
          </a:bodyPr>
          <a:lstStyle/>
          <a:p>
            <a:r>
              <a:rPr lang="en-US" sz="1400" b="1" dirty="0">
                <a:solidFill>
                  <a:schemeClr val="bg1"/>
                </a:solidFill>
                <a:latin typeface="Montserrat" pitchFamily="2" charset="77"/>
              </a:rPr>
              <a:t>Add in page title here…</a:t>
            </a:r>
          </a:p>
        </p:txBody>
      </p:sp>
      <p:sp>
        <p:nvSpPr>
          <p:cNvPr id="11" name="Oval 10">
            <a:extLst>
              <a:ext uri="{FF2B5EF4-FFF2-40B4-BE49-F238E27FC236}">
                <a16:creationId xmlns:a16="http://schemas.microsoft.com/office/drawing/2014/main" xmlns="" id="{767C87FB-090F-3543-8A29-EA592207473F}"/>
              </a:ext>
            </a:extLst>
          </p:cNvPr>
          <p:cNvSpPr/>
          <p:nvPr/>
        </p:nvSpPr>
        <p:spPr>
          <a:xfrm>
            <a:off x="405077" y="338203"/>
            <a:ext cx="475989" cy="475989"/>
          </a:xfrm>
          <a:prstGeom prst="ellipse">
            <a:avLst/>
          </a:prstGeom>
          <a:solidFill>
            <a:srgbClr val="463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4B5AA29D-C6FC-CD4B-8B92-C3CA1C691F02}"/>
              </a:ext>
            </a:extLst>
          </p:cNvPr>
          <p:cNvSpPr/>
          <p:nvPr/>
        </p:nvSpPr>
        <p:spPr>
          <a:xfrm>
            <a:off x="689636" y="338203"/>
            <a:ext cx="4085564" cy="475989"/>
          </a:xfrm>
          <a:prstGeom prst="rect">
            <a:avLst/>
          </a:prstGeom>
          <a:gradFill>
            <a:gsLst>
              <a:gs pos="86000">
                <a:schemeClr val="accent1">
                  <a:lumMod val="5000"/>
                  <a:lumOff val="95000"/>
                </a:schemeClr>
              </a:gs>
              <a:gs pos="45000">
                <a:srgbClr val="46377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Make Contact</a:t>
            </a:r>
            <a:endParaRPr lang="en-US" sz="2000" b="1"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xmlns="" id="{EA56CA29-7ABA-6E43-AADA-264304EF48D1}"/>
              </a:ext>
            </a:extLst>
          </p:cNvPr>
          <p:cNvSpPr txBox="1"/>
          <p:nvPr/>
        </p:nvSpPr>
        <p:spPr>
          <a:xfrm>
            <a:off x="235974" y="949184"/>
            <a:ext cx="11725117" cy="6361742"/>
          </a:xfrm>
          <a:prstGeom prst="rect">
            <a:avLst/>
          </a:prstGeom>
          <a:noFill/>
        </p:spPr>
        <p:txBody>
          <a:bodyPr wrap="square" lIns="0" tIns="0" rIns="0" bIns="0" rtlCol="0">
            <a:spAutoFit/>
          </a:bodyPr>
          <a:lstStyle/>
          <a:p>
            <a:pPr algn="ctr">
              <a:buNone/>
            </a:pPr>
            <a:r>
              <a:rPr lang="en-GB" altLang="en-US" sz="2000" b="1" dirty="0">
                <a:latin typeface="Arial" panose="020B0604020202020204" pitchFamily="34" charset="0"/>
              </a:rPr>
              <a:t>Careers Service</a:t>
            </a:r>
          </a:p>
          <a:p>
            <a:pPr algn="ctr">
              <a:buNone/>
            </a:pPr>
            <a:r>
              <a:rPr lang="en-GB" altLang="en-US" sz="2000" dirty="0">
                <a:latin typeface="Arial" panose="020B0604020202020204" pitchFamily="34" charset="0"/>
              </a:rPr>
              <a:t>Tel: 01204 903080</a:t>
            </a:r>
          </a:p>
          <a:p>
            <a:pPr algn="ctr">
              <a:buNone/>
            </a:pPr>
            <a:endParaRPr lang="en-GB" altLang="en-US" sz="2000" dirty="0">
              <a:latin typeface="Arial" panose="020B0604020202020204" pitchFamily="34" charset="0"/>
            </a:endParaRPr>
          </a:p>
          <a:p>
            <a:pPr algn="ctr"/>
            <a:endParaRPr lang="en-GB" altLang="en-US" sz="2800" dirty="0">
              <a:latin typeface="Arial" panose="020B0604020202020204" pitchFamily="34" charset="0"/>
            </a:endParaRPr>
          </a:p>
          <a:p>
            <a:pPr algn="ctr"/>
            <a:r>
              <a:rPr lang="en-GB" altLang="en-US" sz="2800" dirty="0" err="1">
                <a:latin typeface="Arial" panose="020B0604020202020204" pitchFamily="34" charset="0"/>
              </a:rPr>
              <a:t>Studenthub</a:t>
            </a:r>
            <a:r>
              <a:rPr lang="en-GB" altLang="en-US" sz="2800" dirty="0">
                <a:latin typeface="Arial" panose="020B0604020202020204" pitchFamily="34" charset="0"/>
              </a:rPr>
              <a:t>:</a:t>
            </a:r>
          </a:p>
          <a:p>
            <a:pPr marL="266700" lvl="1" indent="0">
              <a:lnSpc>
                <a:spcPct val="80000"/>
              </a:lnSpc>
              <a:spcBef>
                <a:spcPct val="50000"/>
              </a:spcBef>
              <a:buNone/>
              <a:defRPr/>
            </a:pPr>
            <a:endParaRPr lang="en-GB" dirty="0">
              <a:latin typeface="Arial" panose="020B0604020202020204" pitchFamily="34" charset="0"/>
              <a:cs typeface="Arial" panose="020B0604020202020204" pitchFamily="34" charset="0"/>
            </a:endParaRPr>
          </a:p>
          <a:p>
            <a:pPr marL="266700" lvl="1" indent="0">
              <a:lnSpc>
                <a:spcPct val="80000"/>
              </a:lnSpc>
              <a:spcBef>
                <a:spcPct val="50000"/>
              </a:spcBef>
              <a:buNone/>
              <a:defRPr/>
            </a:pPr>
            <a:endParaRPr lang="en-GB" dirty="0">
              <a:latin typeface="Arial" panose="020B0604020202020204" pitchFamily="34" charset="0"/>
              <a:cs typeface="Arial" panose="020B0604020202020204" pitchFamily="34" charset="0"/>
            </a:endParaRPr>
          </a:p>
          <a:p>
            <a:pPr marL="266700" lvl="1" indent="0">
              <a:lnSpc>
                <a:spcPct val="80000"/>
              </a:lnSpc>
              <a:spcBef>
                <a:spcPct val="50000"/>
              </a:spcBef>
              <a:buNone/>
              <a:defRPr/>
            </a:pPr>
            <a:r>
              <a:rPr lang="en-GB" dirty="0">
                <a:latin typeface="Arial" panose="020B0604020202020204" pitchFamily="34" charset="0"/>
                <a:cs typeface="Arial" panose="020B0604020202020204" pitchFamily="34" charset="0"/>
              </a:rPr>
              <a:t>Access Full &amp; Part Time Vacancies, Work Experience Opportunities, Book Careers Appointments and book onto workshops.  Look at up and coming events!!</a:t>
            </a:r>
          </a:p>
          <a:p>
            <a:pPr marL="0" lvl="1" indent="0">
              <a:lnSpc>
                <a:spcPct val="80000"/>
              </a:lnSpc>
              <a:spcBef>
                <a:spcPct val="50000"/>
              </a:spcBef>
              <a:buNone/>
              <a:defRPr/>
            </a:pPr>
            <a:endParaRPr lang="en-GB" u="sng" dirty="0">
              <a:latin typeface="Arial" panose="020B0604020202020204" pitchFamily="34" charset="0"/>
              <a:cs typeface="Arial" panose="020B0604020202020204" pitchFamily="34" charset="0"/>
            </a:endParaRPr>
          </a:p>
          <a:p>
            <a:pPr algn="ctr"/>
            <a:r>
              <a:rPr lang="en-US" altLang="en-US" sz="2000" b="1" dirty="0">
                <a:latin typeface="Arial" panose="020B0604020202020204" pitchFamily="34" charset="0"/>
              </a:rPr>
              <a:t>Connect with us on LinkedIn: </a:t>
            </a:r>
            <a:r>
              <a:rPr lang="en-US" sz="2000" b="1" u="sng" dirty="0">
                <a:solidFill>
                  <a:schemeClr val="accent3">
                    <a:lumMod val="75000"/>
                  </a:schemeClr>
                </a:solidFill>
                <a:latin typeface="Arial" panose="020B0604020202020204" pitchFamily="34" charset="0"/>
                <a:ea typeface="Calibri" panose="020F0502020204030204" pitchFamily="34" charset="0"/>
              </a:rPr>
              <a:t>Careers Service The University of Bolton</a:t>
            </a:r>
          </a:p>
          <a:p>
            <a:pPr algn="ctr"/>
            <a:r>
              <a:rPr lang="en-US" altLang="en-US" sz="2000" b="1" dirty="0">
                <a:latin typeface="Arial" panose="020B0604020202020204" pitchFamily="34" charset="0"/>
              </a:rPr>
              <a:t> </a:t>
            </a:r>
            <a:endParaRPr lang="en-GB" altLang="en-US" sz="2000" b="1" dirty="0">
              <a:latin typeface="Arial" panose="020B0604020202020204" pitchFamily="34" charset="0"/>
            </a:endParaRPr>
          </a:p>
          <a:p>
            <a:pPr algn="ctr"/>
            <a:r>
              <a:rPr lang="en-GB" altLang="en-US" sz="2000" b="1" dirty="0">
                <a:latin typeface="Arial" panose="020B0604020202020204" pitchFamily="34" charset="0"/>
              </a:rPr>
              <a:t>Email: </a:t>
            </a:r>
            <a:r>
              <a:rPr lang="en-GB" sz="2000" b="1" dirty="0">
                <a:solidFill>
                  <a:schemeClr val="accent3">
                    <a:lumMod val="75000"/>
                  </a:schemeClr>
                </a:solidFill>
                <a:latin typeface="Arial" panose="020B0604020202020204" pitchFamily="34" charset="0"/>
                <a:cs typeface="Arial" panose="020B0604020202020204" pitchFamily="34" charset="0"/>
                <a:hlinkClick r:id="rId3"/>
              </a:rPr>
              <a:t>studenthub-careers@bolton.ac.uk</a:t>
            </a:r>
            <a:r>
              <a:rPr lang="en-GB" sz="2000" b="1" dirty="0">
                <a:solidFill>
                  <a:schemeClr val="accent3">
                    <a:lumMod val="75000"/>
                  </a:schemeClr>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66700" lvl="1" indent="0">
              <a:lnSpc>
                <a:spcPct val="80000"/>
              </a:lnSpc>
              <a:spcBef>
                <a:spcPct val="50000"/>
              </a:spcBef>
              <a:buNone/>
              <a:defRPr/>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US" sz="4800" dirty="0">
              <a:solidFill>
                <a:srgbClr val="093254"/>
              </a:solidFill>
              <a:latin typeface="Montserrat" pitchFamily="2" charset="77"/>
            </a:endParaRPr>
          </a:p>
        </p:txBody>
      </p:sp>
      <p:pic>
        <p:nvPicPr>
          <p:cNvPr id="14" name="Picture 13" descr="A picture containing drawing&#10;&#10;Description automatically generated">
            <a:extLst>
              <a:ext uri="{FF2B5EF4-FFF2-40B4-BE49-F238E27FC236}">
                <a16:creationId xmlns:a16="http://schemas.microsoft.com/office/drawing/2014/main" xmlns="" id="{4D733D72-7996-854A-9D6B-EC94BAF5B72E}"/>
              </a:ext>
            </a:extLst>
          </p:cNvPr>
          <p:cNvPicPr>
            <a:picLocks noChangeAspect="1"/>
          </p:cNvPicPr>
          <p:nvPr/>
        </p:nvPicPr>
        <p:blipFill>
          <a:blip r:embed="rId4"/>
          <a:stretch>
            <a:fillRect/>
          </a:stretch>
        </p:blipFill>
        <p:spPr>
          <a:xfrm>
            <a:off x="339619" y="5746706"/>
            <a:ext cx="3164841" cy="857145"/>
          </a:xfrm>
          <a:prstGeom prst="rect">
            <a:avLst/>
          </a:prstGeom>
        </p:spPr>
      </p:pic>
      <p:pic>
        <p:nvPicPr>
          <p:cNvPr id="8" name="Picture 7">
            <a:hlinkClick r:id="rId5"/>
            <a:extLst>
              <a:ext uri="{FF2B5EF4-FFF2-40B4-BE49-F238E27FC236}">
                <a16:creationId xmlns:a16="http://schemas.microsoft.com/office/drawing/2014/main" xmlns="" id="{159066D7-CE6B-4DF7-8606-A7B7C64E9866}"/>
              </a:ext>
            </a:extLst>
          </p:cNvPr>
          <p:cNvPicPr>
            <a:picLocks noChangeAspect="1"/>
          </p:cNvPicPr>
          <p:nvPr/>
        </p:nvPicPr>
        <p:blipFill>
          <a:blip r:embed="rId6"/>
          <a:stretch>
            <a:fillRect/>
          </a:stretch>
        </p:blipFill>
        <p:spPr>
          <a:xfrm>
            <a:off x="4775200" y="1763376"/>
            <a:ext cx="2857500" cy="1600200"/>
          </a:xfrm>
          <a:prstGeom prst="rect">
            <a:avLst/>
          </a:prstGeom>
        </p:spPr>
      </p:pic>
    </p:spTree>
    <p:extLst>
      <p:ext uri="{BB962C8B-B14F-4D97-AF65-F5344CB8AC3E}">
        <p14:creationId xmlns:p14="http://schemas.microsoft.com/office/powerpoint/2010/main" val="2823554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able&#10;&#10;Description automatically generated">
            <a:extLst>
              <a:ext uri="{FF2B5EF4-FFF2-40B4-BE49-F238E27FC236}">
                <a16:creationId xmlns:a16="http://schemas.microsoft.com/office/drawing/2014/main" xmlns="" id="{FD9881EF-8935-984D-B335-D3FA7CA8B32D}"/>
              </a:ext>
            </a:extLst>
          </p:cNvPr>
          <p:cNvPicPr>
            <a:picLocks noChangeAspect="1"/>
          </p:cNvPicPr>
          <p:nvPr/>
        </p:nvPicPr>
        <p:blipFill>
          <a:blip r:embed="rId2"/>
          <a:stretch>
            <a:fillRect/>
          </a:stretch>
        </p:blipFill>
        <p:spPr>
          <a:xfrm>
            <a:off x="17607" y="39969"/>
            <a:ext cx="12192000" cy="6858000"/>
          </a:xfrm>
          <a:prstGeom prst="rect">
            <a:avLst/>
          </a:prstGeom>
        </p:spPr>
      </p:pic>
      <p:sp>
        <p:nvSpPr>
          <p:cNvPr id="6" name="TextBox 5">
            <a:extLst>
              <a:ext uri="{FF2B5EF4-FFF2-40B4-BE49-F238E27FC236}">
                <a16:creationId xmlns:a16="http://schemas.microsoft.com/office/drawing/2014/main" xmlns="" id="{043338BB-6839-434F-99EC-BD3357FD04E2}"/>
              </a:ext>
            </a:extLst>
          </p:cNvPr>
          <p:cNvSpPr txBox="1"/>
          <p:nvPr/>
        </p:nvSpPr>
        <p:spPr>
          <a:xfrm>
            <a:off x="244793" y="1208978"/>
            <a:ext cx="11220403" cy="4001095"/>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en-GB" sz="2000" dirty="0">
                <a:latin typeface="Arial" panose="020B0604020202020204" pitchFamily="34" charset="0"/>
                <a:cs typeface="Arial" panose="020B0604020202020204" pitchFamily="34" charset="0"/>
              </a:rPr>
              <a:t>Fieldwork practice is integral to the Community Development and Youth Work, and Youth Studies Programme.  </a:t>
            </a:r>
            <a:endParaRPr lang="en-GB" sz="20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en-GB" sz="20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GB" sz="2000" dirty="0" smtClean="0">
                <a:latin typeface="Arial" panose="020B0604020202020204" pitchFamily="34" charset="0"/>
                <a:cs typeface="Arial" panose="020B0604020202020204" pitchFamily="34" charset="0"/>
              </a:rPr>
              <a:t>It </a:t>
            </a:r>
            <a:r>
              <a:rPr lang="en-GB" sz="2000" dirty="0">
                <a:latin typeface="Arial" panose="020B0604020202020204" pitchFamily="34" charset="0"/>
                <a:cs typeface="Arial" panose="020B0604020202020204" pitchFamily="34" charset="0"/>
              </a:rPr>
              <a:t>is essential that students </a:t>
            </a:r>
            <a:r>
              <a:rPr lang="en-GB" sz="2000" dirty="0" smtClean="0">
                <a:latin typeface="Arial" panose="020B0604020202020204" pitchFamily="34" charset="0"/>
                <a:cs typeface="Arial" panose="020B0604020202020204" pitchFamily="34" charset="0"/>
              </a:rPr>
              <a:t>have </a:t>
            </a:r>
            <a:r>
              <a:rPr lang="en-GB" sz="2000" dirty="0">
                <a:latin typeface="Arial" panose="020B0604020202020204" pitchFamily="34" charset="0"/>
                <a:cs typeface="Arial" panose="020B0604020202020204" pitchFamily="34" charset="0"/>
              </a:rPr>
              <a:t>the opportunity to develop </a:t>
            </a:r>
            <a:r>
              <a:rPr lang="en-GB" sz="2000" dirty="0" smtClean="0">
                <a:latin typeface="Arial" panose="020B0604020202020204" pitchFamily="34" charset="0"/>
                <a:cs typeface="Arial" panose="020B0604020202020204" pitchFamily="34" charset="0"/>
              </a:rPr>
              <a:t>national occupational competences </a:t>
            </a:r>
            <a:r>
              <a:rPr lang="en-GB" sz="2000" dirty="0">
                <a:latin typeface="Arial" panose="020B0604020202020204" pitchFamily="34" charset="0"/>
                <a:cs typeface="Arial" panose="020B0604020202020204" pitchFamily="34" charset="0"/>
              </a:rPr>
              <a:t>as youth workers and community development </a:t>
            </a:r>
            <a:r>
              <a:rPr lang="en-GB" sz="2000" dirty="0" smtClean="0">
                <a:latin typeface="Arial" panose="020B0604020202020204" pitchFamily="34" charset="0"/>
                <a:cs typeface="Arial" panose="020B0604020202020204" pitchFamily="34" charset="0"/>
              </a:rPr>
              <a:t>practitioners.</a:t>
            </a:r>
          </a:p>
          <a:p>
            <a:pPr marL="342900" indent="-342900">
              <a:buFont typeface="Wingdings" panose="05000000000000000000" pitchFamily="2" charset="2"/>
              <a:buChar char="Ø"/>
            </a:pPr>
            <a:endParaRPr lang="en-GB" sz="20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GB" sz="2000" dirty="0" smtClean="0">
                <a:latin typeface="Arial" panose="020B0604020202020204" pitchFamily="34" charset="0"/>
                <a:cs typeface="Arial" panose="020B0604020202020204" pitchFamily="34" charset="0"/>
              </a:rPr>
              <a:t>It is essential students have the opportunity to develop as </a:t>
            </a:r>
            <a:r>
              <a:rPr lang="en-GB" sz="2000" dirty="0">
                <a:latin typeface="Arial" panose="020B0604020202020204" pitchFamily="34" charset="0"/>
                <a:cs typeface="Arial" panose="020B0604020202020204" pitchFamily="34" charset="0"/>
              </a:rPr>
              <a:t>informal educators and facilitators of group work, in line with the values and principles that underpin community development and youth work. </a:t>
            </a:r>
            <a:endParaRPr lang="en-GB"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 </a:t>
            </a:r>
          </a:p>
          <a:p>
            <a:pPr marL="342900" indent="-342900">
              <a:buFont typeface="Wingdings" panose="05000000000000000000" pitchFamily="2" charset="2"/>
              <a:buChar char="Ø"/>
            </a:pPr>
            <a:r>
              <a:rPr lang="en-GB" sz="2000" dirty="0" smtClean="0">
                <a:latin typeface="Arial" panose="020B0604020202020204" pitchFamily="34" charset="0"/>
                <a:cs typeface="Arial" panose="020B0604020202020204" pitchFamily="34" charset="0"/>
              </a:rPr>
              <a:t>The </a:t>
            </a:r>
            <a:r>
              <a:rPr lang="en-GB" sz="2000" dirty="0">
                <a:latin typeface="Arial" panose="020B0604020202020204" pitchFamily="34" charset="0"/>
                <a:cs typeface="Arial" panose="020B0604020202020204" pitchFamily="34" charset="0"/>
              </a:rPr>
              <a:t>programme provides students with opportunities to relate and develop the connections and relationships between theory and practice through concurrent fieldwork practice experiences: a concept referred to as praxis.</a:t>
            </a:r>
          </a:p>
        </p:txBody>
      </p:sp>
      <p:sp>
        <p:nvSpPr>
          <p:cNvPr id="7" name="TextBox 6">
            <a:extLst>
              <a:ext uri="{FF2B5EF4-FFF2-40B4-BE49-F238E27FC236}">
                <a16:creationId xmlns:a16="http://schemas.microsoft.com/office/drawing/2014/main" xmlns="" id="{99C6E341-8C2F-5B4D-B466-E5FACFCA46E6}"/>
              </a:ext>
            </a:extLst>
          </p:cNvPr>
          <p:cNvSpPr txBox="1"/>
          <p:nvPr/>
        </p:nvSpPr>
        <p:spPr>
          <a:xfrm>
            <a:off x="689636" y="473194"/>
            <a:ext cx="2191306" cy="215444"/>
          </a:xfrm>
          <a:prstGeom prst="rect">
            <a:avLst/>
          </a:prstGeom>
          <a:noFill/>
        </p:spPr>
        <p:txBody>
          <a:bodyPr wrap="none" lIns="0" tIns="0" rIns="0" bIns="0" rtlCol="0">
            <a:spAutoFit/>
          </a:bodyPr>
          <a:lstStyle/>
          <a:p>
            <a:r>
              <a:rPr lang="en-US" sz="1400" b="1" dirty="0">
                <a:solidFill>
                  <a:schemeClr val="bg1"/>
                </a:solidFill>
                <a:latin typeface="Montserrat" pitchFamily="2" charset="77"/>
              </a:rPr>
              <a:t>Add in page title here…</a:t>
            </a:r>
          </a:p>
        </p:txBody>
      </p:sp>
      <p:sp>
        <p:nvSpPr>
          <p:cNvPr id="11" name="Oval 10">
            <a:extLst>
              <a:ext uri="{FF2B5EF4-FFF2-40B4-BE49-F238E27FC236}">
                <a16:creationId xmlns:a16="http://schemas.microsoft.com/office/drawing/2014/main" xmlns="" id="{767C87FB-090F-3543-8A29-EA592207473F}"/>
              </a:ext>
            </a:extLst>
          </p:cNvPr>
          <p:cNvSpPr/>
          <p:nvPr/>
        </p:nvSpPr>
        <p:spPr>
          <a:xfrm>
            <a:off x="405077" y="165253"/>
            <a:ext cx="475989" cy="861939"/>
          </a:xfrm>
          <a:prstGeom prst="ellipse">
            <a:avLst/>
          </a:prstGeom>
          <a:solidFill>
            <a:srgbClr val="463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4B5AA29D-C6FC-CD4B-8B92-C3CA1C691F02}"/>
              </a:ext>
            </a:extLst>
          </p:cNvPr>
          <p:cNvSpPr/>
          <p:nvPr/>
        </p:nvSpPr>
        <p:spPr>
          <a:xfrm>
            <a:off x="689635" y="165253"/>
            <a:ext cx="7539965" cy="861939"/>
          </a:xfrm>
          <a:prstGeom prst="rect">
            <a:avLst/>
          </a:prstGeom>
          <a:gradFill>
            <a:gsLst>
              <a:gs pos="86000">
                <a:schemeClr val="accent1">
                  <a:lumMod val="5000"/>
                  <a:lumOff val="95000"/>
                </a:schemeClr>
              </a:gs>
              <a:gs pos="45000">
                <a:srgbClr val="46377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7BA0EB39-11B8-534C-B001-947E1E8C04B1}"/>
              </a:ext>
            </a:extLst>
          </p:cNvPr>
          <p:cNvSpPr txBox="1"/>
          <p:nvPr/>
        </p:nvSpPr>
        <p:spPr>
          <a:xfrm>
            <a:off x="689636" y="473194"/>
            <a:ext cx="5277086" cy="553998"/>
          </a:xfrm>
          <a:prstGeom prst="rect">
            <a:avLst/>
          </a:prstGeom>
          <a:noFill/>
        </p:spPr>
        <p:txBody>
          <a:bodyPr wrap="none" lIns="0" tIns="0" rIns="0" bIns="0" rtlCol="0">
            <a:spAutoFit/>
          </a:bodyPr>
          <a:lstStyle/>
          <a:p>
            <a:r>
              <a:rPr lang="en-GB" sz="3600" b="1" dirty="0" smtClean="0">
                <a:solidFill>
                  <a:schemeClr val="bg1"/>
                </a:solidFill>
                <a:latin typeface="Montserrat" pitchFamily="2" charset="77"/>
              </a:rPr>
              <a:t>Fieldwork Placements …</a:t>
            </a:r>
            <a:endParaRPr lang="en-US" sz="3600" b="1" dirty="0">
              <a:solidFill>
                <a:schemeClr val="bg1"/>
              </a:solidFill>
              <a:latin typeface="Montserrat" pitchFamily="2" charset="77"/>
            </a:endParaRPr>
          </a:p>
        </p:txBody>
      </p:sp>
      <p:pic>
        <p:nvPicPr>
          <p:cNvPr id="14" name="Picture 13" descr="A picture containing drawing&#10;&#10;Description automatically generated">
            <a:extLst>
              <a:ext uri="{FF2B5EF4-FFF2-40B4-BE49-F238E27FC236}">
                <a16:creationId xmlns:a16="http://schemas.microsoft.com/office/drawing/2014/main" xmlns="" id="{4D733D72-7996-854A-9D6B-EC94BAF5B72E}"/>
              </a:ext>
            </a:extLst>
          </p:cNvPr>
          <p:cNvPicPr>
            <a:picLocks noChangeAspect="1"/>
          </p:cNvPicPr>
          <p:nvPr/>
        </p:nvPicPr>
        <p:blipFill>
          <a:blip r:embed="rId3"/>
          <a:stretch>
            <a:fillRect/>
          </a:stretch>
        </p:blipFill>
        <p:spPr>
          <a:xfrm>
            <a:off x="339619" y="5746706"/>
            <a:ext cx="3164841" cy="857145"/>
          </a:xfrm>
          <a:prstGeom prst="rect">
            <a:avLst/>
          </a:prstGeom>
        </p:spPr>
      </p:pic>
    </p:spTree>
    <p:extLst>
      <p:ext uri="{BB962C8B-B14F-4D97-AF65-F5344CB8AC3E}">
        <p14:creationId xmlns:p14="http://schemas.microsoft.com/office/powerpoint/2010/main" val="1654329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 xmlns:a16="http://schemas.microsoft.com/office/drawing/2014/main" id="{6048D0EE-D26B-E540-9F68-F2B2CC67C7D0}"/>
              </a:ext>
            </a:extLst>
          </p:cNvPr>
          <p:cNvPicPr>
            <a:picLocks noChangeAspect="1"/>
          </p:cNvPicPr>
          <p:nvPr/>
        </p:nvPicPr>
        <p:blipFill>
          <a:blip r:embed="rId2"/>
          <a:stretch>
            <a:fillRect/>
          </a:stretch>
        </p:blipFill>
        <p:spPr>
          <a:xfrm>
            <a:off x="-1" y="0"/>
            <a:ext cx="11896285" cy="7035427"/>
          </a:xfrm>
          <a:prstGeom prst="rect">
            <a:avLst/>
          </a:prstGeom>
          <a:solidFill>
            <a:srgbClr val="FF99CC"/>
          </a:solidFill>
        </p:spPr>
      </p:pic>
      <p:sp>
        <p:nvSpPr>
          <p:cNvPr id="5" name="Title 1">
            <a:extLst>
              <a:ext uri="{FF2B5EF4-FFF2-40B4-BE49-F238E27FC236}">
                <a16:creationId xmlns="" xmlns:a16="http://schemas.microsoft.com/office/drawing/2014/main" id="{864F4BF4-8D70-EF4D-A871-AE46B70D5BD6}"/>
              </a:ext>
            </a:extLst>
          </p:cNvPr>
          <p:cNvSpPr txBox="1">
            <a:spLocks/>
          </p:cNvSpPr>
          <p:nvPr/>
        </p:nvSpPr>
        <p:spPr>
          <a:xfrm>
            <a:off x="357516" y="183523"/>
            <a:ext cx="9050767" cy="135008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smtClean="0">
                <a:solidFill>
                  <a:schemeClr val="bg1"/>
                </a:solidFill>
                <a:latin typeface="Arial" panose="020B0604020202020204" pitchFamily="34" charset="0"/>
                <a:cs typeface="Arial" panose="020B0604020202020204" pitchFamily="34" charset="0"/>
              </a:rPr>
              <a:t>Fieldwork Practice …</a:t>
            </a:r>
            <a:endParaRPr lang="en-US" sz="4800" b="1"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 xmlns:a16="http://schemas.microsoft.com/office/drawing/2014/main" id="{73C08F54-15D8-3D41-8358-4356CE32D654}"/>
              </a:ext>
            </a:extLst>
          </p:cNvPr>
          <p:cNvPicPr>
            <a:picLocks noChangeAspect="1"/>
          </p:cNvPicPr>
          <p:nvPr/>
        </p:nvPicPr>
        <p:blipFill>
          <a:blip r:embed="rId3"/>
          <a:stretch>
            <a:fillRect/>
          </a:stretch>
        </p:blipFill>
        <p:spPr>
          <a:xfrm>
            <a:off x="9863090" y="183523"/>
            <a:ext cx="1896110" cy="737239"/>
          </a:xfrm>
          <a:prstGeom prst="rect">
            <a:avLst/>
          </a:prstGeom>
        </p:spPr>
      </p:pic>
      <p:pic>
        <p:nvPicPr>
          <p:cNvPr id="7" name="Picture 6">
            <a:extLst>
              <a:ext uri="{FF2B5EF4-FFF2-40B4-BE49-F238E27FC236}">
                <a16:creationId xmlns="" xmlns:a16="http://schemas.microsoft.com/office/drawing/2014/main" id="{7CD9FE39-C88B-7341-B617-0E2E66049330}"/>
              </a:ext>
            </a:extLst>
          </p:cNvPr>
          <p:cNvPicPr>
            <a:picLocks noChangeAspect="1"/>
          </p:cNvPicPr>
          <p:nvPr/>
        </p:nvPicPr>
        <p:blipFill>
          <a:blip r:embed="rId4"/>
          <a:stretch>
            <a:fillRect/>
          </a:stretch>
        </p:blipFill>
        <p:spPr>
          <a:xfrm>
            <a:off x="9852760" y="1183886"/>
            <a:ext cx="1896111" cy="123324"/>
          </a:xfrm>
          <a:prstGeom prst="rect">
            <a:avLst/>
          </a:prstGeom>
        </p:spPr>
      </p:pic>
      <p:pic>
        <p:nvPicPr>
          <p:cNvPr id="8" name="Picture 7">
            <a:extLst>
              <a:ext uri="{FF2B5EF4-FFF2-40B4-BE49-F238E27FC236}">
                <a16:creationId xmlns="" xmlns:a16="http://schemas.microsoft.com/office/drawing/2014/main" id="{41D67C40-E9FE-004F-8FC1-EBB9BCDC71B4}"/>
              </a:ext>
            </a:extLst>
          </p:cNvPr>
          <p:cNvPicPr>
            <a:picLocks noChangeAspect="1"/>
          </p:cNvPicPr>
          <p:nvPr/>
        </p:nvPicPr>
        <p:blipFill>
          <a:blip r:embed="rId5"/>
          <a:stretch>
            <a:fillRect/>
          </a:stretch>
        </p:blipFill>
        <p:spPr>
          <a:xfrm>
            <a:off x="9863090" y="1858928"/>
            <a:ext cx="2033195" cy="2314467"/>
          </a:xfrm>
          <a:prstGeom prst="rect">
            <a:avLst/>
          </a:prstGeom>
        </p:spPr>
      </p:pic>
      <p:pic>
        <p:nvPicPr>
          <p:cNvPr id="9" name="Picture 8">
            <a:extLst>
              <a:ext uri="{FF2B5EF4-FFF2-40B4-BE49-F238E27FC236}">
                <a16:creationId xmlns="" xmlns:a16="http://schemas.microsoft.com/office/drawing/2014/main" id="{F669897D-FB81-7F4D-AA55-1CE57B23CE5B}"/>
              </a:ext>
            </a:extLst>
          </p:cNvPr>
          <p:cNvPicPr>
            <a:picLocks noChangeAspect="1"/>
          </p:cNvPicPr>
          <p:nvPr/>
        </p:nvPicPr>
        <p:blipFill>
          <a:blip r:embed="rId6"/>
          <a:stretch>
            <a:fillRect/>
          </a:stretch>
        </p:blipFill>
        <p:spPr>
          <a:xfrm>
            <a:off x="9678185" y="4369129"/>
            <a:ext cx="2350915" cy="2314467"/>
          </a:xfrm>
          <a:prstGeom prst="rect">
            <a:avLst/>
          </a:prstGeom>
        </p:spPr>
      </p:pic>
      <p:sp>
        <p:nvSpPr>
          <p:cNvPr id="10" name="Content Placeholder 7">
            <a:extLst>
              <a:ext uri="{FF2B5EF4-FFF2-40B4-BE49-F238E27FC236}"/>
            </a:extLst>
          </p:cNvPr>
          <p:cNvSpPr>
            <a:spLocks noGrp="1"/>
          </p:cNvSpPr>
          <p:nvPr>
            <p:ph sz="half" idx="1"/>
          </p:nvPr>
        </p:nvSpPr>
        <p:spPr>
          <a:xfrm>
            <a:off x="357516" y="1128664"/>
            <a:ext cx="4525383" cy="5416433"/>
          </a:xfrm>
          <a:solidFill>
            <a:srgbClr val="FF99CC"/>
          </a:solidFill>
        </p:spPr>
        <p:txBody>
          <a:bodyPr>
            <a:noAutofit/>
          </a:bodyPr>
          <a:lstStyle/>
          <a:p>
            <a:pPr marL="0" indent="0" eaLnBrk="1" hangingPunct="1">
              <a:buFont typeface="Arial" panose="020B0604020202020204" pitchFamily="34" charset="0"/>
              <a:buNone/>
              <a:defRPr/>
            </a:pPr>
            <a:r>
              <a:rPr lang="en-GB" sz="2400" b="1" dirty="0" smtClean="0">
                <a:solidFill>
                  <a:srgbClr val="002060"/>
                </a:solidFill>
              </a:rPr>
              <a:t>BA (Hons) Community </a:t>
            </a:r>
            <a:r>
              <a:rPr lang="en-GB" sz="2400" b="1" dirty="0">
                <a:solidFill>
                  <a:srgbClr val="002060"/>
                </a:solidFill>
              </a:rPr>
              <a:t>Development </a:t>
            </a:r>
            <a:r>
              <a:rPr lang="en-GB" sz="2400" b="1" dirty="0" smtClean="0">
                <a:solidFill>
                  <a:srgbClr val="002060"/>
                </a:solidFill>
              </a:rPr>
              <a:t>and </a:t>
            </a:r>
            <a:r>
              <a:rPr lang="en-GB" sz="2400" b="1" dirty="0" smtClean="0">
                <a:solidFill>
                  <a:srgbClr val="002060"/>
                </a:solidFill>
              </a:rPr>
              <a:t>Youth Work </a:t>
            </a:r>
          </a:p>
          <a:p>
            <a:pPr marL="0" indent="0" eaLnBrk="1" hangingPunct="1">
              <a:buFont typeface="Arial" panose="020B0604020202020204" pitchFamily="34" charset="0"/>
              <a:buNone/>
              <a:defRPr/>
            </a:pPr>
            <a:r>
              <a:rPr lang="en-GB" sz="2000" b="1" dirty="0">
                <a:solidFill>
                  <a:srgbClr val="002060"/>
                </a:solidFill>
              </a:rPr>
              <a:t>(</a:t>
            </a:r>
            <a:r>
              <a:rPr lang="en-GB" sz="2000" b="1" dirty="0" smtClean="0">
                <a:solidFill>
                  <a:srgbClr val="002060"/>
                </a:solidFill>
              </a:rPr>
              <a:t>ESB </a:t>
            </a:r>
            <a:r>
              <a:rPr lang="en-GB" sz="2000" b="1" dirty="0">
                <a:solidFill>
                  <a:srgbClr val="002060"/>
                </a:solidFill>
              </a:rPr>
              <a:t>and NYA professionally </a:t>
            </a:r>
            <a:r>
              <a:rPr lang="en-GB" sz="2000" b="1" dirty="0" smtClean="0">
                <a:solidFill>
                  <a:srgbClr val="002060"/>
                </a:solidFill>
              </a:rPr>
              <a:t>endorsed)</a:t>
            </a:r>
            <a:endParaRPr lang="en-GB" sz="2000" b="1" dirty="0">
              <a:solidFill>
                <a:srgbClr val="002060"/>
              </a:solidFill>
            </a:endParaRPr>
          </a:p>
          <a:p>
            <a:pPr marL="0" indent="0" eaLnBrk="1" hangingPunct="1">
              <a:buFont typeface="Arial" panose="020B0604020202020204" pitchFamily="34" charset="0"/>
              <a:buNone/>
              <a:defRPr/>
            </a:pPr>
            <a:endParaRPr lang="en-GB" sz="400" dirty="0"/>
          </a:p>
          <a:p>
            <a:pPr marL="0" indent="0" eaLnBrk="1" hangingPunct="1">
              <a:buNone/>
              <a:defRPr/>
            </a:pPr>
            <a:r>
              <a:rPr lang="en-GB" sz="2000" dirty="0" smtClean="0"/>
              <a:t>Fieldwork Placements</a:t>
            </a:r>
            <a:r>
              <a:rPr lang="en-GB" sz="2000" dirty="0" smtClean="0"/>
              <a:t>:</a:t>
            </a:r>
          </a:p>
          <a:p>
            <a:pPr eaLnBrk="1" hangingPunct="1">
              <a:lnSpc>
                <a:spcPct val="110000"/>
              </a:lnSpc>
              <a:buFont typeface="Arial" panose="020B0604020202020204" pitchFamily="34" charset="0"/>
              <a:buChar char="•"/>
              <a:defRPr/>
            </a:pPr>
            <a:r>
              <a:rPr lang="en-GB" sz="2000" dirty="0" smtClean="0"/>
              <a:t>HE4: 190 hrs </a:t>
            </a:r>
            <a:endParaRPr lang="en-GB" sz="2000" dirty="0" smtClean="0"/>
          </a:p>
          <a:p>
            <a:pPr eaLnBrk="1" hangingPunct="1">
              <a:lnSpc>
                <a:spcPct val="110000"/>
              </a:lnSpc>
              <a:buFont typeface="Arial" panose="020B0604020202020204" pitchFamily="34" charset="0"/>
              <a:buChar char="•"/>
              <a:defRPr/>
            </a:pPr>
            <a:r>
              <a:rPr lang="en-GB" sz="2000" dirty="0" smtClean="0"/>
              <a:t>HE5</a:t>
            </a:r>
            <a:r>
              <a:rPr lang="en-GB" sz="2000" dirty="0"/>
              <a:t>: 275 hrs </a:t>
            </a:r>
            <a:endParaRPr lang="en-GB" sz="2000" dirty="0" smtClean="0"/>
          </a:p>
          <a:p>
            <a:pPr eaLnBrk="1" hangingPunct="1">
              <a:lnSpc>
                <a:spcPct val="110000"/>
              </a:lnSpc>
              <a:buFont typeface="Arial" panose="020B0604020202020204" pitchFamily="34" charset="0"/>
              <a:buChar char="•"/>
              <a:defRPr/>
            </a:pPr>
            <a:r>
              <a:rPr lang="en-GB" sz="2000" dirty="0" smtClean="0"/>
              <a:t>HE6</a:t>
            </a:r>
            <a:r>
              <a:rPr lang="en-GB" sz="2000" dirty="0"/>
              <a:t>: 335 </a:t>
            </a:r>
            <a:r>
              <a:rPr lang="en-GB" sz="2000" dirty="0" smtClean="0"/>
              <a:t>hrs</a:t>
            </a:r>
          </a:p>
          <a:p>
            <a:pPr lvl="1">
              <a:lnSpc>
                <a:spcPct val="110000"/>
              </a:lnSpc>
              <a:defRPr/>
            </a:pPr>
            <a:r>
              <a:rPr lang="en-GB" sz="1800" dirty="0" smtClean="0"/>
              <a:t>HE6 </a:t>
            </a:r>
            <a:r>
              <a:rPr lang="en-GB" sz="1800" dirty="0" smtClean="0"/>
              <a:t>includes an Action Research Project for your Placement Agency</a:t>
            </a:r>
            <a:r>
              <a:rPr lang="en-GB" sz="2000" dirty="0" smtClean="0"/>
              <a:t> </a:t>
            </a:r>
            <a:endParaRPr lang="en-GB" sz="2000" dirty="0"/>
          </a:p>
        </p:txBody>
      </p:sp>
      <p:sp>
        <p:nvSpPr>
          <p:cNvPr id="20" name="Content Placeholder 8">
            <a:extLst>
              <a:ext uri="{FF2B5EF4-FFF2-40B4-BE49-F238E27FC236}"/>
            </a:extLst>
          </p:cNvPr>
          <p:cNvSpPr txBox="1">
            <a:spLocks/>
          </p:cNvSpPr>
          <p:nvPr/>
        </p:nvSpPr>
        <p:spPr>
          <a:xfrm>
            <a:off x="5061825" y="1128666"/>
            <a:ext cx="4203239" cy="5416431"/>
          </a:xfrm>
          <a:prstGeom prst="rect">
            <a:avLst/>
          </a:prstGeom>
          <a:solidFill>
            <a:srgbClr val="FFCCFF"/>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GB" sz="2400" b="1" i="1" dirty="0" smtClean="0">
                <a:solidFill>
                  <a:srgbClr val="002060"/>
                </a:solidFill>
              </a:rPr>
              <a:t>BA (Hons) Community </a:t>
            </a:r>
            <a:r>
              <a:rPr lang="en-GB" sz="2400" b="1" i="1" dirty="0" smtClean="0">
                <a:solidFill>
                  <a:srgbClr val="002060"/>
                </a:solidFill>
              </a:rPr>
              <a:t>Development and Youth Studies </a:t>
            </a:r>
          </a:p>
          <a:p>
            <a:pPr>
              <a:defRPr/>
            </a:pPr>
            <a:endParaRPr lang="en-GB" sz="400" dirty="0" smtClean="0">
              <a:solidFill>
                <a:schemeClr val="accent2"/>
              </a:solidFill>
            </a:endParaRPr>
          </a:p>
          <a:p>
            <a:pPr marL="0" indent="0">
              <a:buFont typeface="Arial" panose="020B0604020202020204" pitchFamily="34" charset="0"/>
              <a:buNone/>
              <a:defRPr/>
            </a:pPr>
            <a:endParaRPr lang="en-GB" sz="400" dirty="0" smtClean="0"/>
          </a:p>
          <a:p>
            <a:pPr marL="0" indent="0">
              <a:buNone/>
              <a:defRPr/>
            </a:pPr>
            <a:r>
              <a:rPr lang="en-GB" sz="2000" dirty="0" smtClean="0"/>
              <a:t>Fieldwork Placements</a:t>
            </a:r>
            <a:r>
              <a:rPr lang="en-GB" sz="2000" dirty="0" smtClean="0"/>
              <a:t>:</a:t>
            </a:r>
          </a:p>
          <a:p>
            <a:pPr>
              <a:defRPr/>
            </a:pPr>
            <a:r>
              <a:rPr lang="en-GB" sz="2000" dirty="0" smtClean="0"/>
              <a:t>HE4: 100 hours </a:t>
            </a:r>
            <a:endParaRPr lang="en-GB" sz="2000" dirty="0" smtClean="0"/>
          </a:p>
          <a:p>
            <a:pPr>
              <a:defRPr/>
            </a:pPr>
            <a:r>
              <a:rPr lang="en-GB" sz="2000" dirty="0" smtClean="0"/>
              <a:t>HE5</a:t>
            </a:r>
            <a:r>
              <a:rPr lang="en-GB" sz="2000" dirty="0" smtClean="0"/>
              <a:t>: 100 hours </a:t>
            </a:r>
            <a:endParaRPr lang="en-GB" sz="2000" dirty="0" smtClean="0"/>
          </a:p>
          <a:p>
            <a:pPr>
              <a:defRPr/>
            </a:pPr>
            <a:r>
              <a:rPr lang="en-GB" sz="2000" dirty="0" smtClean="0"/>
              <a:t>HE6</a:t>
            </a:r>
            <a:r>
              <a:rPr lang="en-GB" sz="2000" dirty="0" smtClean="0"/>
              <a:t>: Dissertation</a:t>
            </a:r>
            <a:r>
              <a:rPr lang="en-GB" sz="2400" dirty="0" smtClean="0"/>
              <a:t> </a:t>
            </a:r>
            <a:endParaRPr lang="en-GB" sz="2400" dirty="0" smtClean="0"/>
          </a:p>
          <a:p>
            <a:pPr lvl="1">
              <a:defRPr/>
            </a:pPr>
            <a:r>
              <a:rPr lang="en-GB" sz="1800" dirty="0"/>
              <a:t>HE6 - no field work placement</a:t>
            </a:r>
          </a:p>
        </p:txBody>
      </p:sp>
      <p:sp>
        <p:nvSpPr>
          <p:cNvPr id="2" name="TextBox 1"/>
          <p:cNvSpPr txBox="1"/>
          <p:nvPr/>
        </p:nvSpPr>
        <p:spPr>
          <a:xfrm>
            <a:off x="184205" y="5206268"/>
            <a:ext cx="9397388" cy="1477328"/>
          </a:xfrm>
          <a:prstGeom prst="rect">
            <a:avLst/>
          </a:prstGeom>
          <a:solidFill>
            <a:srgbClr val="68C9D6"/>
          </a:solidFill>
          <a:ln w="25400">
            <a:solidFill>
              <a:srgbClr val="1A2E52"/>
            </a:solidFill>
          </a:ln>
        </p:spPr>
        <p:txBody>
          <a:bodyPr wrap="square" rtlCol="0">
            <a:spAutoFit/>
          </a:bodyPr>
          <a:lstStyle/>
          <a:p>
            <a:pPr marL="285750" indent="-285750">
              <a:buFont typeface="Wingdings" panose="05000000000000000000" pitchFamily="2" charset="2"/>
              <a:buChar char="Ø"/>
            </a:pPr>
            <a:r>
              <a:rPr lang="en-GB" dirty="0"/>
              <a:t>Fieldwork practice </a:t>
            </a:r>
            <a:r>
              <a:rPr lang="en-GB" dirty="0" smtClean="0"/>
              <a:t>creatively challenges </a:t>
            </a:r>
            <a:r>
              <a:rPr lang="en-GB" dirty="0"/>
              <a:t>and </a:t>
            </a:r>
            <a:r>
              <a:rPr lang="en-GB" dirty="0" err="1" smtClean="0"/>
              <a:t>stretche’s</a:t>
            </a:r>
            <a:r>
              <a:rPr lang="en-GB" dirty="0" smtClean="0"/>
              <a:t> </a:t>
            </a:r>
            <a:r>
              <a:rPr lang="en-GB" dirty="0"/>
              <a:t>students - exposing them to new demands, tasks and roles within an agency environment which provides structured support and is sympathetic to the training and learning needs of students. </a:t>
            </a:r>
            <a:endParaRPr lang="en-GB" dirty="0" smtClean="0"/>
          </a:p>
          <a:p>
            <a:pPr marL="285750" indent="-285750">
              <a:buFont typeface="Wingdings" panose="05000000000000000000" pitchFamily="2" charset="2"/>
              <a:buChar char="Ø"/>
            </a:pPr>
            <a:r>
              <a:rPr lang="en-GB" dirty="0" smtClean="0"/>
              <a:t>Students </a:t>
            </a:r>
            <a:r>
              <a:rPr lang="en-GB" dirty="0"/>
              <a:t>will be expected to demonstrate they have and can work with a range of projects in appropriate community development and youth work settings</a:t>
            </a:r>
            <a:endParaRPr lang="en-GB" dirty="0"/>
          </a:p>
        </p:txBody>
      </p:sp>
    </p:spTree>
    <p:extLst>
      <p:ext uri="{BB962C8B-B14F-4D97-AF65-F5344CB8AC3E}">
        <p14:creationId xmlns:p14="http://schemas.microsoft.com/office/powerpoint/2010/main" val="1545815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able&#10;&#10;Description automatically generated">
            <a:extLst>
              <a:ext uri="{FF2B5EF4-FFF2-40B4-BE49-F238E27FC236}">
                <a16:creationId xmlns:a16="http://schemas.microsoft.com/office/drawing/2014/main" xmlns="" id="{FD9881EF-8935-984D-B335-D3FA7CA8B32D}"/>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043338BB-6839-434F-99EC-BD3357FD04E2}"/>
              </a:ext>
            </a:extLst>
          </p:cNvPr>
          <p:cNvSpPr txBox="1"/>
          <p:nvPr/>
        </p:nvSpPr>
        <p:spPr>
          <a:xfrm>
            <a:off x="156658" y="1572535"/>
            <a:ext cx="11220403" cy="3539430"/>
          </a:xfrm>
          <a:prstGeom prst="rect">
            <a:avLst/>
          </a:prstGeom>
          <a:noFill/>
        </p:spPr>
        <p:txBody>
          <a:bodyPr wrap="square" lIns="0" tIns="0" rIns="0" bIns="0" rtlCol="0">
            <a:spAutoFit/>
          </a:bodyPr>
          <a:lstStyle/>
          <a:p>
            <a:pPr lvl="0">
              <a:defRPr/>
            </a:pPr>
            <a:r>
              <a:rPr lang="en-US" sz="3200" b="1" dirty="0">
                <a:solidFill>
                  <a:prstClr val="black"/>
                </a:solidFill>
                <a:latin typeface="Arial" panose="020B0604020202020204" pitchFamily="34" charset="0"/>
                <a:cs typeface="Arial" panose="020B0604020202020204" pitchFamily="34" charset="0"/>
              </a:rPr>
              <a:t>Employability = Q + WE + S x C</a:t>
            </a:r>
          </a:p>
          <a:p>
            <a:pPr lvl="0">
              <a:defRPr/>
            </a:pPr>
            <a:r>
              <a:rPr lang="en-US" sz="2400" dirty="0">
                <a:solidFill>
                  <a:prstClr val="black"/>
                </a:solidFill>
                <a:latin typeface="Arial" panose="020B0604020202020204" pitchFamily="34" charset="0"/>
                <a:cs typeface="Arial" panose="020B0604020202020204" pitchFamily="34" charset="0"/>
              </a:rPr>
              <a:t>Employability = Qualifications + Work Experience + Skills X Contacts</a:t>
            </a:r>
          </a:p>
          <a:p>
            <a:pPr lvl="0">
              <a:spcBef>
                <a:spcPct val="50000"/>
              </a:spcBef>
              <a:defRPr/>
            </a:pPr>
            <a:r>
              <a:rPr lang="en-US" sz="2400" i="1" dirty="0">
                <a:solidFill>
                  <a:prstClr val="black"/>
                </a:solidFill>
                <a:latin typeface="Arial" panose="020B0604020202020204" pitchFamily="34" charset="0"/>
                <a:cs typeface="Arial" panose="020B0604020202020204" pitchFamily="34" charset="0"/>
              </a:rPr>
              <a:t>Paul Redmond Hd. of Careers University of Liverpool </a:t>
            </a:r>
          </a:p>
          <a:p>
            <a:pPr lvl="0">
              <a:spcBef>
                <a:spcPct val="50000"/>
              </a:spcBef>
              <a:defRPr/>
            </a:pPr>
            <a:endParaRPr lang="en-US" sz="2400" i="1" dirty="0">
              <a:solidFill>
                <a:prstClr val="black"/>
              </a:solidFill>
              <a:latin typeface="Arial" panose="020B0604020202020204" pitchFamily="34" charset="0"/>
              <a:cs typeface="Arial" panose="020B0604020202020204" pitchFamily="34" charset="0"/>
            </a:endParaRPr>
          </a:p>
          <a:p>
            <a:pPr>
              <a:spcBef>
                <a:spcPct val="50000"/>
              </a:spcBef>
              <a:defRPr/>
            </a:pPr>
            <a:r>
              <a:rPr lang="en-US" sz="2400" dirty="0">
                <a:latin typeface="Arial" panose="020B0604020202020204" pitchFamily="34" charset="0"/>
                <a:cs typeface="Arial" panose="020B0604020202020204" pitchFamily="34" charset="0"/>
              </a:rPr>
              <a:t>Survey of 500 directors across sectors when recruiting, 64% said graduates employability skills were more important than specific occupational, technical or academic skills associated with the graduate’s degree </a:t>
            </a:r>
          </a:p>
          <a:p>
            <a:endParaRPr lang="en-US" dirty="0">
              <a:solidFill>
                <a:srgbClr val="093254"/>
              </a:solidFill>
              <a:latin typeface="Montserrat" pitchFamily="2" charset="77"/>
            </a:endParaRPr>
          </a:p>
        </p:txBody>
      </p:sp>
      <p:sp>
        <p:nvSpPr>
          <p:cNvPr id="7" name="TextBox 6">
            <a:extLst>
              <a:ext uri="{FF2B5EF4-FFF2-40B4-BE49-F238E27FC236}">
                <a16:creationId xmlns:a16="http://schemas.microsoft.com/office/drawing/2014/main" xmlns="" id="{99C6E341-8C2F-5B4D-B466-E5FACFCA46E6}"/>
              </a:ext>
            </a:extLst>
          </p:cNvPr>
          <p:cNvSpPr txBox="1"/>
          <p:nvPr/>
        </p:nvSpPr>
        <p:spPr>
          <a:xfrm>
            <a:off x="689636" y="473194"/>
            <a:ext cx="2191306" cy="215444"/>
          </a:xfrm>
          <a:prstGeom prst="rect">
            <a:avLst/>
          </a:prstGeom>
          <a:noFill/>
        </p:spPr>
        <p:txBody>
          <a:bodyPr wrap="none" lIns="0" tIns="0" rIns="0" bIns="0" rtlCol="0">
            <a:spAutoFit/>
          </a:bodyPr>
          <a:lstStyle/>
          <a:p>
            <a:r>
              <a:rPr lang="en-US" sz="1400" b="1" dirty="0">
                <a:solidFill>
                  <a:schemeClr val="bg1"/>
                </a:solidFill>
                <a:latin typeface="Montserrat" pitchFamily="2" charset="77"/>
              </a:rPr>
              <a:t>Add in page title here…</a:t>
            </a:r>
          </a:p>
        </p:txBody>
      </p:sp>
      <p:sp>
        <p:nvSpPr>
          <p:cNvPr id="11" name="Oval 10">
            <a:extLst>
              <a:ext uri="{FF2B5EF4-FFF2-40B4-BE49-F238E27FC236}">
                <a16:creationId xmlns:a16="http://schemas.microsoft.com/office/drawing/2014/main" xmlns="" id="{767C87FB-090F-3543-8A29-EA592207473F}"/>
              </a:ext>
            </a:extLst>
          </p:cNvPr>
          <p:cNvSpPr/>
          <p:nvPr/>
        </p:nvSpPr>
        <p:spPr>
          <a:xfrm>
            <a:off x="405077" y="338203"/>
            <a:ext cx="475989" cy="475989"/>
          </a:xfrm>
          <a:prstGeom prst="ellipse">
            <a:avLst/>
          </a:prstGeom>
          <a:solidFill>
            <a:srgbClr val="463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4B5AA29D-C6FC-CD4B-8B92-C3CA1C691F02}"/>
              </a:ext>
            </a:extLst>
          </p:cNvPr>
          <p:cNvSpPr/>
          <p:nvPr/>
        </p:nvSpPr>
        <p:spPr>
          <a:xfrm>
            <a:off x="689636" y="338203"/>
            <a:ext cx="4085564" cy="475989"/>
          </a:xfrm>
          <a:prstGeom prst="rect">
            <a:avLst/>
          </a:prstGeom>
          <a:gradFill>
            <a:gsLst>
              <a:gs pos="86000">
                <a:schemeClr val="accent1">
                  <a:lumMod val="5000"/>
                  <a:lumOff val="95000"/>
                </a:schemeClr>
              </a:gs>
              <a:gs pos="45000">
                <a:srgbClr val="46377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7BA0EB39-11B8-534C-B001-947E1E8C04B1}"/>
              </a:ext>
            </a:extLst>
          </p:cNvPr>
          <p:cNvSpPr txBox="1"/>
          <p:nvPr/>
        </p:nvSpPr>
        <p:spPr>
          <a:xfrm>
            <a:off x="689636" y="473194"/>
            <a:ext cx="2806859" cy="307777"/>
          </a:xfrm>
          <a:prstGeom prst="rect">
            <a:avLst/>
          </a:prstGeom>
          <a:noFill/>
        </p:spPr>
        <p:txBody>
          <a:bodyPr wrap="none" lIns="0" tIns="0" rIns="0" bIns="0" rtlCol="0">
            <a:spAutoFit/>
          </a:bodyPr>
          <a:lstStyle/>
          <a:p>
            <a:r>
              <a:rPr lang="en-GB" sz="2000" b="1" dirty="0">
                <a:solidFill>
                  <a:schemeClr val="bg1"/>
                </a:solidFill>
                <a:latin typeface="Montserrat" pitchFamily="2" charset="77"/>
              </a:rPr>
              <a:t>What is employability?.</a:t>
            </a:r>
            <a:endParaRPr lang="en-US" sz="2000" b="1" dirty="0">
              <a:solidFill>
                <a:schemeClr val="bg1"/>
              </a:solidFill>
              <a:latin typeface="Montserrat" pitchFamily="2" charset="77"/>
            </a:endParaRPr>
          </a:p>
        </p:txBody>
      </p:sp>
      <p:pic>
        <p:nvPicPr>
          <p:cNvPr id="14" name="Picture 13" descr="A picture containing drawing&#10;&#10;Description automatically generated">
            <a:extLst>
              <a:ext uri="{FF2B5EF4-FFF2-40B4-BE49-F238E27FC236}">
                <a16:creationId xmlns:a16="http://schemas.microsoft.com/office/drawing/2014/main" xmlns="" id="{4D733D72-7996-854A-9D6B-EC94BAF5B72E}"/>
              </a:ext>
            </a:extLst>
          </p:cNvPr>
          <p:cNvPicPr>
            <a:picLocks noChangeAspect="1"/>
          </p:cNvPicPr>
          <p:nvPr/>
        </p:nvPicPr>
        <p:blipFill>
          <a:blip r:embed="rId3"/>
          <a:stretch>
            <a:fillRect/>
          </a:stretch>
        </p:blipFill>
        <p:spPr>
          <a:xfrm>
            <a:off x="339619" y="5746706"/>
            <a:ext cx="3164841" cy="857145"/>
          </a:xfrm>
          <a:prstGeom prst="rect">
            <a:avLst/>
          </a:prstGeom>
        </p:spPr>
      </p:pic>
      <p:pic>
        <p:nvPicPr>
          <p:cNvPr id="16" name="Picture 15"/>
          <p:cNvPicPr>
            <a:picLocks noChangeAspect="1"/>
          </p:cNvPicPr>
          <p:nvPr/>
        </p:nvPicPr>
        <p:blipFill>
          <a:blip r:embed="rId4"/>
          <a:stretch>
            <a:fillRect/>
          </a:stretch>
        </p:blipFill>
        <p:spPr>
          <a:xfrm>
            <a:off x="8206812" y="468867"/>
            <a:ext cx="1535023" cy="1437542"/>
          </a:xfrm>
          <a:prstGeom prst="rect">
            <a:avLst/>
          </a:prstGeom>
        </p:spPr>
      </p:pic>
    </p:spTree>
    <p:extLst>
      <p:ext uri="{BB962C8B-B14F-4D97-AF65-F5344CB8AC3E}">
        <p14:creationId xmlns:p14="http://schemas.microsoft.com/office/powerpoint/2010/main" val="418129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able&#10;&#10;Description automatically generated">
            <a:extLst>
              <a:ext uri="{FF2B5EF4-FFF2-40B4-BE49-F238E27FC236}">
                <a16:creationId xmlns:a16="http://schemas.microsoft.com/office/drawing/2014/main" xmlns="" id="{FD9881EF-8935-984D-B335-D3FA7CA8B32D}"/>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043338BB-6839-434F-99EC-BD3357FD04E2}"/>
              </a:ext>
            </a:extLst>
          </p:cNvPr>
          <p:cNvSpPr txBox="1"/>
          <p:nvPr/>
        </p:nvSpPr>
        <p:spPr>
          <a:xfrm>
            <a:off x="898529" y="1582340"/>
            <a:ext cx="3256722" cy="3693319"/>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en-GB" sz="2400" dirty="0">
                <a:solidFill>
                  <a:srgbClr val="000000"/>
                </a:solidFill>
                <a:latin typeface="Arial" panose="020B0604020202020204" pitchFamily="34" charset="0"/>
                <a:cs typeface="Arial" panose="020B0604020202020204" pitchFamily="34" charset="0"/>
              </a:rPr>
              <a:t>Teamwork</a:t>
            </a:r>
          </a:p>
          <a:p>
            <a:pPr marL="342900" indent="-342900">
              <a:buFont typeface="Wingdings" panose="05000000000000000000" pitchFamily="2" charset="2"/>
              <a:buChar char="Ø"/>
            </a:pPr>
            <a:endParaRPr lang="en-US" sz="2400"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GB" sz="2400" dirty="0">
                <a:solidFill>
                  <a:srgbClr val="000000"/>
                </a:solidFill>
                <a:latin typeface="Arial" panose="020B0604020202020204" pitchFamily="34" charset="0"/>
                <a:cs typeface="Arial" panose="020B0604020202020204" pitchFamily="34" charset="0"/>
              </a:rPr>
              <a:t>Problem solving</a:t>
            </a:r>
          </a:p>
          <a:p>
            <a:pPr marL="342900" indent="-342900">
              <a:buFont typeface="Wingdings" panose="05000000000000000000" pitchFamily="2" charset="2"/>
              <a:buChar char="Ø"/>
            </a:pPr>
            <a:endParaRPr lang="en-US" sz="2400"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GB" sz="2400" dirty="0">
                <a:solidFill>
                  <a:srgbClr val="000000"/>
                </a:solidFill>
                <a:latin typeface="Arial" panose="020B0604020202020204" pitchFamily="34" charset="0"/>
                <a:cs typeface="Arial" panose="020B0604020202020204" pitchFamily="34" charset="0"/>
              </a:rPr>
              <a:t>People Management</a:t>
            </a:r>
          </a:p>
          <a:p>
            <a:pPr marL="342900" indent="-342900">
              <a:buFont typeface="Wingdings" panose="05000000000000000000" pitchFamily="2" charset="2"/>
              <a:buChar char="Ø"/>
            </a:pPr>
            <a:endParaRPr lang="en-US" sz="2400"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GB" sz="2400" dirty="0">
                <a:solidFill>
                  <a:srgbClr val="000000"/>
                </a:solidFill>
                <a:latin typeface="Arial" panose="020B0604020202020204" pitchFamily="34" charset="0"/>
                <a:cs typeface="Arial" panose="020B0604020202020204" pitchFamily="34" charset="0"/>
              </a:rPr>
              <a:t>Ability to plan and organise</a:t>
            </a:r>
          </a:p>
          <a:p>
            <a:pPr marL="342900" indent="-342900">
              <a:buFont typeface="Wingdings" panose="05000000000000000000" pitchFamily="2" charset="2"/>
              <a:buChar char="Ø"/>
            </a:pPr>
            <a:endParaRPr lang="en-US" sz="2400"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GB" sz="2400" dirty="0">
                <a:solidFill>
                  <a:srgbClr val="000000"/>
                </a:solidFill>
                <a:latin typeface="Arial" panose="020B0604020202020204" pitchFamily="34" charset="0"/>
                <a:cs typeface="Arial" panose="020B0604020202020204" pitchFamily="34" charset="0"/>
              </a:rPr>
              <a:t>Decision making</a:t>
            </a:r>
          </a:p>
        </p:txBody>
      </p:sp>
      <p:sp>
        <p:nvSpPr>
          <p:cNvPr id="7" name="TextBox 6">
            <a:extLst>
              <a:ext uri="{FF2B5EF4-FFF2-40B4-BE49-F238E27FC236}">
                <a16:creationId xmlns:a16="http://schemas.microsoft.com/office/drawing/2014/main" xmlns="" id="{99C6E341-8C2F-5B4D-B466-E5FACFCA46E6}"/>
              </a:ext>
            </a:extLst>
          </p:cNvPr>
          <p:cNvSpPr txBox="1"/>
          <p:nvPr/>
        </p:nvSpPr>
        <p:spPr>
          <a:xfrm>
            <a:off x="689636" y="473194"/>
            <a:ext cx="2191306" cy="215444"/>
          </a:xfrm>
          <a:prstGeom prst="rect">
            <a:avLst/>
          </a:prstGeom>
          <a:noFill/>
        </p:spPr>
        <p:txBody>
          <a:bodyPr wrap="none" lIns="0" tIns="0" rIns="0" bIns="0" rtlCol="0">
            <a:spAutoFit/>
          </a:bodyPr>
          <a:lstStyle/>
          <a:p>
            <a:r>
              <a:rPr lang="en-US" sz="1400" b="1" dirty="0">
                <a:solidFill>
                  <a:schemeClr val="bg1"/>
                </a:solidFill>
                <a:latin typeface="Montserrat" pitchFamily="2" charset="77"/>
              </a:rPr>
              <a:t>Add in page title here…</a:t>
            </a:r>
          </a:p>
        </p:txBody>
      </p:sp>
      <p:sp>
        <p:nvSpPr>
          <p:cNvPr id="11" name="Oval 10">
            <a:extLst>
              <a:ext uri="{FF2B5EF4-FFF2-40B4-BE49-F238E27FC236}">
                <a16:creationId xmlns:a16="http://schemas.microsoft.com/office/drawing/2014/main" xmlns="" id="{767C87FB-090F-3543-8A29-EA592207473F}"/>
              </a:ext>
            </a:extLst>
          </p:cNvPr>
          <p:cNvSpPr/>
          <p:nvPr/>
        </p:nvSpPr>
        <p:spPr>
          <a:xfrm>
            <a:off x="405077" y="338203"/>
            <a:ext cx="475989" cy="475989"/>
          </a:xfrm>
          <a:prstGeom prst="ellipse">
            <a:avLst/>
          </a:prstGeom>
          <a:solidFill>
            <a:srgbClr val="463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4B5AA29D-C6FC-CD4B-8B92-C3CA1C691F02}"/>
              </a:ext>
            </a:extLst>
          </p:cNvPr>
          <p:cNvSpPr/>
          <p:nvPr/>
        </p:nvSpPr>
        <p:spPr>
          <a:xfrm>
            <a:off x="689636" y="338203"/>
            <a:ext cx="4085564" cy="475989"/>
          </a:xfrm>
          <a:prstGeom prst="rect">
            <a:avLst/>
          </a:prstGeom>
          <a:gradFill>
            <a:gsLst>
              <a:gs pos="86000">
                <a:schemeClr val="accent1">
                  <a:lumMod val="5000"/>
                  <a:lumOff val="95000"/>
                </a:schemeClr>
              </a:gs>
              <a:gs pos="45000">
                <a:srgbClr val="46377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7BA0EB39-11B8-534C-B001-947E1E8C04B1}"/>
              </a:ext>
            </a:extLst>
          </p:cNvPr>
          <p:cNvSpPr txBox="1"/>
          <p:nvPr/>
        </p:nvSpPr>
        <p:spPr>
          <a:xfrm>
            <a:off x="671292" y="492546"/>
            <a:ext cx="2649764" cy="307777"/>
          </a:xfrm>
          <a:prstGeom prst="rect">
            <a:avLst/>
          </a:prstGeom>
          <a:noFill/>
        </p:spPr>
        <p:txBody>
          <a:bodyPr wrap="none" lIns="0" tIns="0" rIns="0" bIns="0" rtlCol="0">
            <a:spAutoFit/>
          </a:bodyPr>
          <a:lstStyle/>
          <a:p>
            <a:r>
              <a:rPr lang="en-US" sz="2000" b="1" dirty="0">
                <a:solidFill>
                  <a:schemeClr val="bg1"/>
                </a:solidFill>
                <a:latin typeface="Montserrat" pitchFamily="2" charset="77"/>
              </a:rPr>
              <a:t>Top skills and abilities</a:t>
            </a:r>
          </a:p>
        </p:txBody>
      </p:sp>
      <p:sp>
        <p:nvSpPr>
          <p:cNvPr id="19" name="TextBox 18">
            <a:extLst>
              <a:ext uri="{FF2B5EF4-FFF2-40B4-BE49-F238E27FC236}">
                <a16:creationId xmlns:a16="http://schemas.microsoft.com/office/drawing/2014/main" xmlns="" id="{EA56CA29-7ABA-6E43-AADA-264304EF48D1}"/>
              </a:ext>
            </a:extLst>
          </p:cNvPr>
          <p:cNvSpPr txBox="1"/>
          <p:nvPr/>
        </p:nvSpPr>
        <p:spPr>
          <a:xfrm>
            <a:off x="255640" y="823630"/>
            <a:ext cx="6700746" cy="615553"/>
          </a:xfrm>
          <a:prstGeom prst="rect">
            <a:avLst/>
          </a:prstGeom>
          <a:noFill/>
        </p:spPr>
        <p:txBody>
          <a:bodyPr wrap="square" lIns="0" tIns="0" rIns="0" bIns="0" rtlCol="0">
            <a:spAutoFit/>
          </a:bodyPr>
          <a:lstStyle/>
          <a:p>
            <a:r>
              <a:rPr lang="en-GB" sz="2000" i="1" dirty="0">
                <a:latin typeface="Calibri" panose="020F0502020204030204" pitchFamily="34" charset="0"/>
              </a:rPr>
              <a:t>What do you think are the most common skills employers look for?</a:t>
            </a:r>
            <a:r>
              <a:rPr lang="en-US" sz="2000" dirty="0">
                <a:latin typeface="Montserrat" pitchFamily="2" charset="77"/>
              </a:rPr>
              <a:t> </a:t>
            </a:r>
          </a:p>
        </p:txBody>
      </p:sp>
      <p:pic>
        <p:nvPicPr>
          <p:cNvPr id="14" name="Picture 13" descr="A picture containing drawing&#10;&#10;Description automatically generated">
            <a:extLst>
              <a:ext uri="{FF2B5EF4-FFF2-40B4-BE49-F238E27FC236}">
                <a16:creationId xmlns:a16="http://schemas.microsoft.com/office/drawing/2014/main" xmlns="" id="{4D733D72-7996-854A-9D6B-EC94BAF5B72E}"/>
              </a:ext>
            </a:extLst>
          </p:cNvPr>
          <p:cNvPicPr>
            <a:picLocks noChangeAspect="1"/>
          </p:cNvPicPr>
          <p:nvPr/>
        </p:nvPicPr>
        <p:blipFill>
          <a:blip r:embed="rId3"/>
          <a:stretch>
            <a:fillRect/>
          </a:stretch>
        </p:blipFill>
        <p:spPr>
          <a:xfrm>
            <a:off x="339619" y="5746706"/>
            <a:ext cx="3164841" cy="857145"/>
          </a:xfrm>
          <a:prstGeom prst="rect">
            <a:avLst/>
          </a:prstGeom>
        </p:spPr>
      </p:pic>
      <p:sp>
        <p:nvSpPr>
          <p:cNvPr id="2" name="Rectangle 1"/>
          <p:cNvSpPr/>
          <p:nvPr/>
        </p:nvSpPr>
        <p:spPr>
          <a:xfrm>
            <a:off x="5574890" y="1525565"/>
            <a:ext cx="3569110" cy="3785652"/>
          </a:xfrm>
          <a:prstGeom prst="rect">
            <a:avLst/>
          </a:prstGeom>
        </p:spPr>
        <p:txBody>
          <a:bodyPr wrap="square">
            <a:spAutoFit/>
          </a:bodyPr>
          <a:lstStyle/>
          <a:p>
            <a:pPr marL="342900" indent="-342900">
              <a:buFont typeface="Wingdings" panose="05000000000000000000" pitchFamily="2" charset="2"/>
              <a:buChar char="Ø"/>
            </a:pPr>
            <a:r>
              <a:rPr lang="en-GB" sz="2400" dirty="0">
                <a:solidFill>
                  <a:srgbClr val="000000"/>
                </a:solidFill>
                <a:latin typeface="Arial" panose="020B0604020202020204" pitchFamily="34" charset="0"/>
                <a:cs typeface="Arial" panose="020B0604020202020204" pitchFamily="34" charset="0"/>
              </a:rPr>
              <a:t>Communication skills</a:t>
            </a:r>
            <a:endParaRPr lang="en-US" sz="2400"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en-US" sz="2400"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GB" sz="2400" dirty="0">
                <a:solidFill>
                  <a:srgbClr val="000000"/>
                </a:solidFill>
                <a:latin typeface="Arial" panose="020B0604020202020204" pitchFamily="34" charset="0"/>
                <a:cs typeface="Arial" panose="020B0604020202020204" pitchFamily="34" charset="0"/>
              </a:rPr>
              <a:t>Assertiveness and influence</a:t>
            </a:r>
            <a:endParaRPr lang="en-US" sz="2400"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en-GB" sz="2400"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GB" sz="2400" dirty="0">
                <a:solidFill>
                  <a:srgbClr val="000000"/>
                </a:solidFill>
                <a:latin typeface="Arial" panose="020B0604020202020204" pitchFamily="34" charset="0"/>
                <a:cs typeface="Arial" panose="020B0604020202020204" pitchFamily="34" charset="0"/>
              </a:rPr>
              <a:t>Digital skills</a:t>
            </a:r>
            <a:endParaRPr lang="en-US" sz="2400"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en-GB" sz="2400"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GB" sz="2400" dirty="0">
                <a:solidFill>
                  <a:srgbClr val="000000"/>
                </a:solidFill>
                <a:latin typeface="Arial" panose="020B0604020202020204" pitchFamily="34" charset="0"/>
                <a:cs typeface="Arial" panose="020B0604020202020204" pitchFamily="34" charset="0"/>
              </a:rPr>
              <a:t>Emotional Intelligence</a:t>
            </a:r>
          </a:p>
          <a:p>
            <a:pPr marL="342900" indent="-342900">
              <a:buFont typeface="Wingdings" panose="05000000000000000000" pitchFamily="2" charset="2"/>
              <a:buChar char="Ø"/>
            </a:pPr>
            <a:endParaRPr lang="en-GB" sz="2400"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GB" sz="2400" dirty="0">
                <a:solidFill>
                  <a:srgbClr val="000000"/>
                </a:solidFill>
                <a:latin typeface="Arial" panose="020B0604020202020204" pitchFamily="34" charset="0"/>
                <a:cs typeface="Arial" panose="020B0604020202020204" pitchFamily="34" charset="0"/>
              </a:rPr>
              <a:t>Critical Thinking</a:t>
            </a:r>
          </a:p>
        </p:txBody>
      </p:sp>
    </p:spTree>
    <p:extLst>
      <p:ext uri="{BB962C8B-B14F-4D97-AF65-F5344CB8AC3E}">
        <p14:creationId xmlns:p14="http://schemas.microsoft.com/office/powerpoint/2010/main" val="395760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 calcmode="lin" valueType="num">
                                      <p:cBhvr additive="base">
                                        <p:cTn id="3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 calcmode="lin" valueType="num">
                                      <p:cBhvr additive="base">
                                        <p:cTn id="3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 calcmode="lin" valueType="num">
                                      <p:cBhvr additive="base">
                                        <p:cTn id="4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4" end="4"/>
                                            </p:txEl>
                                          </p:spTgt>
                                        </p:tgtEl>
                                        <p:attrNameLst>
                                          <p:attrName>style.visibility</p:attrName>
                                        </p:attrNameLst>
                                      </p:cBhvr>
                                      <p:to>
                                        <p:strVal val="visible"/>
                                      </p:to>
                                    </p:set>
                                    <p:anim calcmode="lin" valueType="num">
                                      <p:cBhvr additive="base">
                                        <p:cTn id="4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 calcmode="lin" valueType="num">
                                      <p:cBhvr additive="base">
                                        <p:cTn id="5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8" end="8"/>
                                            </p:txEl>
                                          </p:spTgt>
                                        </p:tgtEl>
                                        <p:attrNameLst>
                                          <p:attrName>style.visibility</p:attrName>
                                        </p:attrNameLst>
                                      </p:cBhvr>
                                      <p:to>
                                        <p:strVal val="visible"/>
                                      </p:to>
                                    </p:set>
                                    <p:anim calcmode="lin" valueType="num">
                                      <p:cBhvr additive="base">
                                        <p:cTn id="6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able&#10;&#10;Description automatically generated">
            <a:extLst>
              <a:ext uri="{FF2B5EF4-FFF2-40B4-BE49-F238E27FC236}">
                <a16:creationId xmlns:a16="http://schemas.microsoft.com/office/drawing/2014/main" xmlns="" id="{FD9881EF-8935-984D-B335-D3FA7CA8B32D}"/>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043338BB-6839-434F-99EC-BD3357FD04E2}"/>
              </a:ext>
            </a:extLst>
          </p:cNvPr>
          <p:cNvSpPr txBox="1"/>
          <p:nvPr/>
        </p:nvSpPr>
        <p:spPr>
          <a:xfrm>
            <a:off x="405904" y="3159933"/>
            <a:ext cx="2005357" cy="276999"/>
          </a:xfrm>
          <a:prstGeom prst="rect">
            <a:avLst/>
          </a:prstGeom>
          <a:noFill/>
        </p:spPr>
        <p:txBody>
          <a:bodyPr wrap="none" lIns="0" tIns="0" rIns="0" bIns="0" rtlCol="0">
            <a:spAutoFit/>
          </a:bodyPr>
          <a:lstStyle/>
          <a:p>
            <a:r>
              <a:rPr lang="en-US" dirty="0">
                <a:solidFill>
                  <a:srgbClr val="093254"/>
                </a:solidFill>
                <a:latin typeface="Montserrat" pitchFamily="2" charset="77"/>
              </a:rPr>
              <a:t>Add in text here…</a:t>
            </a:r>
          </a:p>
        </p:txBody>
      </p:sp>
      <p:sp>
        <p:nvSpPr>
          <p:cNvPr id="7" name="TextBox 6">
            <a:extLst>
              <a:ext uri="{FF2B5EF4-FFF2-40B4-BE49-F238E27FC236}">
                <a16:creationId xmlns:a16="http://schemas.microsoft.com/office/drawing/2014/main" xmlns="" id="{99C6E341-8C2F-5B4D-B466-E5FACFCA46E6}"/>
              </a:ext>
            </a:extLst>
          </p:cNvPr>
          <p:cNvSpPr txBox="1"/>
          <p:nvPr/>
        </p:nvSpPr>
        <p:spPr>
          <a:xfrm>
            <a:off x="689636" y="473194"/>
            <a:ext cx="2191306" cy="215444"/>
          </a:xfrm>
          <a:prstGeom prst="rect">
            <a:avLst/>
          </a:prstGeom>
          <a:noFill/>
        </p:spPr>
        <p:txBody>
          <a:bodyPr wrap="none" lIns="0" tIns="0" rIns="0" bIns="0" rtlCol="0">
            <a:spAutoFit/>
          </a:bodyPr>
          <a:lstStyle/>
          <a:p>
            <a:r>
              <a:rPr lang="en-US" sz="1400" b="1" dirty="0">
                <a:solidFill>
                  <a:schemeClr val="bg1"/>
                </a:solidFill>
                <a:latin typeface="Montserrat" pitchFamily="2" charset="77"/>
              </a:rPr>
              <a:t>Add in page title here…</a:t>
            </a:r>
          </a:p>
        </p:txBody>
      </p:sp>
      <p:sp>
        <p:nvSpPr>
          <p:cNvPr id="11" name="Oval 10">
            <a:extLst>
              <a:ext uri="{FF2B5EF4-FFF2-40B4-BE49-F238E27FC236}">
                <a16:creationId xmlns:a16="http://schemas.microsoft.com/office/drawing/2014/main" xmlns="" id="{767C87FB-090F-3543-8A29-EA592207473F}"/>
              </a:ext>
            </a:extLst>
          </p:cNvPr>
          <p:cNvSpPr/>
          <p:nvPr/>
        </p:nvSpPr>
        <p:spPr>
          <a:xfrm>
            <a:off x="405077" y="338203"/>
            <a:ext cx="475989" cy="475989"/>
          </a:xfrm>
          <a:prstGeom prst="ellipse">
            <a:avLst/>
          </a:prstGeom>
          <a:solidFill>
            <a:srgbClr val="463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4B5AA29D-C6FC-CD4B-8B92-C3CA1C691F02}"/>
              </a:ext>
            </a:extLst>
          </p:cNvPr>
          <p:cNvSpPr/>
          <p:nvPr/>
        </p:nvSpPr>
        <p:spPr>
          <a:xfrm>
            <a:off x="689636" y="338203"/>
            <a:ext cx="4085564" cy="475989"/>
          </a:xfrm>
          <a:prstGeom prst="rect">
            <a:avLst/>
          </a:prstGeom>
          <a:gradFill>
            <a:gsLst>
              <a:gs pos="86000">
                <a:schemeClr val="accent1">
                  <a:lumMod val="5000"/>
                  <a:lumOff val="95000"/>
                </a:schemeClr>
              </a:gs>
              <a:gs pos="45000">
                <a:srgbClr val="46377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7BA0EB39-11B8-534C-B001-947E1E8C04B1}"/>
              </a:ext>
            </a:extLst>
          </p:cNvPr>
          <p:cNvSpPr txBox="1"/>
          <p:nvPr/>
        </p:nvSpPr>
        <p:spPr>
          <a:xfrm>
            <a:off x="689636" y="473194"/>
            <a:ext cx="1880323" cy="307777"/>
          </a:xfrm>
          <a:prstGeom prst="rect">
            <a:avLst/>
          </a:prstGeom>
          <a:noFill/>
        </p:spPr>
        <p:txBody>
          <a:bodyPr wrap="none" lIns="0" tIns="0" rIns="0" bIns="0" rtlCol="0">
            <a:spAutoFit/>
          </a:bodyPr>
          <a:lstStyle/>
          <a:p>
            <a:r>
              <a:rPr lang="en-GB" sz="2000" b="1" dirty="0">
                <a:solidFill>
                  <a:schemeClr val="bg1"/>
                </a:solidFill>
                <a:latin typeface="Montserrat" pitchFamily="2" charset="77"/>
              </a:rPr>
              <a:t>Skills needed….</a:t>
            </a:r>
            <a:endParaRPr lang="en-US" sz="2000" b="1" dirty="0">
              <a:solidFill>
                <a:schemeClr val="bg1"/>
              </a:solidFill>
              <a:latin typeface="Montserrat" pitchFamily="2" charset="77"/>
            </a:endParaRPr>
          </a:p>
        </p:txBody>
      </p:sp>
      <p:sp>
        <p:nvSpPr>
          <p:cNvPr id="19" name="TextBox 18">
            <a:extLst>
              <a:ext uri="{FF2B5EF4-FFF2-40B4-BE49-F238E27FC236}">
                <a16:creationId xmlns:a16="http://schemas.microsoft.com/office/drawing/2014/main" xmlns="" id="{EA56CA29-7ABA-6E43-AADA-264304EF48D1}"/>
              </a:ext>
            </a:extLst>
          </p:cNvPr>
          <p:cNvSpPr txBox="1"/>
          <p:nvPr/>
        </p:nvSpPr>
        <p:spPr>
          <a:xfrm>
            <a:off x="405904" y="1623944"/>
            <a:ext cx="6550481" cy="692497"/>
          </a:xfrm>
          <a:prstGeom prst="rect">
            <a:avLst/>
          </a:prstGeom>
          <a:noFill/>
        </p:spPr>
        <p:txBody>
          <a:bodyPr wrap="square" lIns="0" tIns="0" rIns="0" bIns="0" rtlCol="0">
            <a:spAutoFit/>
          </a:bodyPr>
          <a:lstStyle/>
          <a:p>
            <a:r>
              <a:rPr lang="en-US" sz="4500" dirty="0">
                <a:solidFill>
                  <a:srgbClr val="093254"/>
                </a:solidFill>
                <a:latin typeface="Montserrat" pitchFamily="2" charset="77"/>
              </a:rPr>
              <a:t>Add in title here…</a:t>
            </a:r>
          </a:p>
        </p:txBody>
      </p:sp>
      <p:pic>
        <p:nvPicPr>
          <p:cNvPr id="14" name="Picture 13" descr="A picture containing drawing&#10;&#10;Description automatically generated">
            <a:extLst>
              <a:ext uri="{FF2B5EF4-FFF2-40B4-BE49-F238E27FC236}">
                <a16:creationId xmlns:a16="http://schemas.microsoft.com/office/drawing/2014/main" xmlns="" id="{4D733D72-7996-854A-9D6B-EC94BAF5B72E}"/>
              </a:ext>
            </a:extLst>
          </p:cNvPr>
          <p:cNvPicPr>
            <a:picLocks noChangeAspect="1"/>
          </p:cNvPicPr>
          <p:nvPr/>
        </p:nvPicPr>
        <p:blipFill>
          <a:blip r:embed="rId3"/>
          <a:stretch>
            <a:fillRect/>
          </a:stretch>
        </p:blipFill>
        <p:spPr>
          <a:xfrm>
            <a:off x="339619" y="5746706"/>
            <a:ext cx="3164841" cy="857145"/>
          </a:xfrm>
          <a:prstGeom prst="rect">
            <a:avLst/>
          </a:prstGeom>
        </p:spPr>
      </p:pic>
      <p:pic>
        <p:nvPicPr>
          <p:cNvPr id="15" name="Content Placeholder 4">
            <a:extLst>
              <a:ext uri="{FF2B5EF4-FFF2-40B4-BE49-F238E27FC236}">
                <a16:creationId xmlns:a16="http://schemas.microsoft.com/office/drawing/2014/main" xmlns="" id="{C955A4EA-836D-476A-BCF8-0333E61F56EC}"/>
              </a:ext>
            </a:extLst>
          </p:cNvPr>
          <p:cNvPicPr>
            <a:picLocks noChangeAspect="1"/>
          </p:cNvPicPr>
          <p:nvPr/>
        </p:nvPicPr>
        <p:blipFill>
          <a:blip r:embed="rId4"/>
          <a:stretch>
            <a:fillRect/>
          </a:stretch>
        </p:blipFill>
        <p:spPr>
          <a:xfrm>
            <a:off x="-1" y="905549"/>
            <a:ext cx="11908281" cy="4508767"/>
          </a:xfrm>
          <a:prstGeom prst="rect">
            <a:avLst/>
          </a:prstGeom>
        </p:spPr>
      </p:pic>
    </p:spTree>
    <p:extLst>
      <p:ext uri="{BB962C8B-B14F-4D97-AF65-F5344CB8AC3E}">
        <p14:creationId xmlns:p14="http://schemas.microsoft.com/office/powerpoint/2010/main" val="2453118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able&#10;&#10;Description automatically generated">
            <a:extLst>
              <a:ext uri="{FF2B5EF4-FFF2-40B4-BE49-F238E27FC236}">
                <a16:creationId xmlns:a16="http://schemas.microsoft.com/office/drawing/2014/main" xmlns="" id="{FD9881EF-8935-984D-B335-D3FA7CA8B32D}"/>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xmlns="" id="{99C6E341-8C2F-5B4D-B466-E5FACFCA46E6}"/>
              </a:ext>
            </a:extLst>
          </p:cNvPr>
          <p:cNvSpPr txBox="1"/>
          <p:nvPr/>
        </p:nvSpPr>
        <p:spPr>
          <a:xfrm>
            <a:off x="689636" y="473194"/>
            <a:ext cx="2191306" cy="215444"/>
          </a:xfrm>
          <a:prstGeom prst="rect">
            <a:avLst/>
          </a:prstGeom>
          <a:noFill/>
        </p:spPr>
        <p:txBody>
          <a:bodyPr wrap="none" lIns="0" tIns="0" rIns="0" bIns="0" rtlCol="0">
            <a:spAutoFit/>
          </a:bodyPr>
          <a:lstStyle/>
          <a:p>
            <a:r>
              <a:rPr lang="en-US" sz="1400" b="1" dirty="0">
                <a:solidFill>
                  <a:schemeClr val="bg1"/>
                </a:solidFill>
                <a:latin typeface="Montserrat" pitchFamily="2" charset="77"/>
              </a:rPr>
              <a:t>Add in page title here…</a:t>
            </a:r>
          </a:p>
        </p:txBody>
      </p:sp>
      <p:sp>
        <p:nvSpPr>
          <p:cNvPr id="11" name="Oval 10">
            <a:extLst>
              <a:ext uri="{FF2B5EF4-FFF2-40B4-BE49-F238E27FC236}">
                <a16:creationId xmlns:a16="http://schemas.microsoft.com/office/drawing/2014/main" xmlns="" id="{767C87FB-090F-3543-8A29-EA592207473F}"/>
              </a:ext>
            </a:extLst>
          </p:cNvPr>
          <p:cNvSpPr/>
          <p:nvPr/>
        </p:nvSpPr>
        <p:spPr>
          <a:xfrm>
            <a:off x="405077" y="338203"/>
            <a:ext cx="475989" cy="475989"/>
          </a:xfrm>
          <a:prstGeom prst="ellipse">
            <a:avLst/>
          </a:prstGeom>
          <a:solidFill>
            <a:srgbClr val="463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4B5AA29D-C6FC-CD4B-8B92-C3CA1C691F02}"/>
              </a:ext>
            </a:extLst>
          </p:cNvPr>
          <p:cNvSpPr/>
          <p:nvPr/>
        </p:nvSpPr>
        <p:spPr>
          <a:xfrm>
            <a:off x="795" y="338203"/>
            <a:ext cx="4085564" cy="728639"/>
          </a:xfrm>
          <a:prstGeom prst="rect">
            <a:avLst/>
          </a:prstGeom>
          <a:gradFill>
            <a:gsLst>
              <a:gs pos="86000">
                <a:schemeClr val="accent1">
                  <a:lumMod val="5000"/>
                  <a:lumOff val="95000"/>
                </a:schemeClr>
              </a:gs>
              <a:gs pos="45000">
                <a:srgbClr val="46377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Making the most of your placement</a:t>
            </a:r>
            <a:endParaRPr lang="en-US" b="1" dirty="0">
              <a:solidFill>
                <a:srgbClr val="093254"/>
              </a:solidFill>
              <a:latin typeface="Montserrat" pitchFamily="2" charset="77"/>
            </a:endParaRPr>
          </a:p>
        </p:txBody>
      </p:sp>
      <p:pic>
        <p:nvPicPr>
          <p:cNvPr id="14" name="Picture 13" descr="A close up of a logo&#10;&#10;Description automatically generated">
            <a:extLst>
              <a:ext uri="{FF2B5EF4-FFF2-40B4-BE49-F238E27FC236}">
                <a16:creationId xmlns:a16="http://schemas.microsoft.com/office/drawing/2014/main" xmlns="" id="{68BACC33-2F78-0443-A2CE-073CB86C07D0}"/>
              </a:ext>
            </a:extLst>
          </p:cNvPr>
          <p:cNvPicPr>
            <a:picLocks noChangeAspect="1"/>
          </p:cNvPicPr>
          <p:nvPr/>
        </p:nvPicPr>
        <p:blipFill>
          <a:blip r:embed="rId3"/>
          <a:stretch>
            <a:fillRect/>
          </a:stretch>
        </p:blipFill>
        <p:spPr>
          <a:xfrm rot="764091">
            <a:off x="10361268" y="4594113"/>
            <a:ext cx="1169504" cy="1190022"/>
          </a:xfrm>
          <a:prstGeom prst="rect">
            <a:avLst/>
          </a:prstGeom>
        </p:spPr>
      </p:pic>
      <p:pic>
        <p:nvPicPr>
          <p:cNvPr id="15" name="Picture 14">
            <a:extLst>
              <a:ext uri="{FF2B5EF4-FFF2-40B4-BE49-F238E27FC236}">
                <a16:creationId xmlns:a16="http://schemas.microsoft.com/office/drawing/2014/main" xmlns="" id="{0CB376E1-8FBF-7C47-864F-E8FD43A3F27B}"/>
              </a:ext>
            </a:extLst>
          </p:cNvPr>
          <p:cNvPicPr>
            <a:picLocks noChangeAspect="1"/>
          </p:cNvPicPr>
          <p:nvPr/>
        </p:nvPicPr>
        <p:blipFill>
          <a:blip r:embed="rId4"/>
          <a:stretch>
            <a:fillRect/>
          </a:stretch>
        </p:blipFill>
        <p:spPr>
          <a:xfrm rot="764091">
            <a:off x="460126" y="3370087"/>
            <a:ext cx="1169504" cy="1190022"/>
          </a:xfrm>
          <a:prstGeom prst="rect">
            <a:avLst/>
          </a:prstGeom>
        </p:spPr>
      </p:pic>
      <p:pic>
        <p:nvPicPr>
          <p:cNvPr id="16" name="Picture 15" descr="A picture containing clock, drawing&#10;&#10;Description automatically generated">
            <a:extLst>
              <a:ext uri="{FF2B5EF4-FFF2-40B4-BE49-F238E27FC236}">
                <a16:creationId xmlns:a16="http://schemas.microsoft.com/office/drawing/2014/main" xmlns="" id="{A2332C5E-82AE-5840-8F2C-90AB06C2B5BE}"/>
              </a:ext>
            </a:extLst>
          </p:cNvPr>
          <p:cNvPicPr>
            <a:picLocks noChangeAspect="1"/>
          </p:cNvPicPr>
          <p:nvPr/>
        </p:nvPicPr>
        <p:blipFill>
          <a:blip r:embed="rId5"/>
          <a:stretch>
            <a:fillRect/>
          </a:stretch>
        </p:blipFill>
        <p:spPr>
          <a:xfrm rot="764091">
            <a:off x="866585" y="968431"/>
            <a:ext cx="1169504" cy="1190022"/>
          </a:xfrm>
          <a:prstGeom prst="rect">
            <a:avLst/>
          </a:prstGeom>
        </p:spPr>
      </p:pic>
      <p:pic>
        <p:nvPicPr>
          <p:cNvPr id="17" name="Picture 16" descr="A picture containing clock&#10;&#10;Description automatically generated">
            <a:extLst>
              <a:ext uri="{FF2B5EF4-FFF2-40B4-BE49-F238E27FC236}">
                <a16:creationId xmlns:a16="http://schemas.microsoft.com/office/drawing/2014/main" xmlns="" id="{49F4E392-6A04-B944-BA06-982D80D970AC}"/>
              </a:ext>
            </a:extLst>
          </p:cNvPr>
          <p:cNvPicPr>
            <a:picLocks noChangeAspect="1"/>
          </p:cNvPicPr>
          <p:nvPr/>
        </p:nvPicPr>
        <p:blipFill>
          <a:blip r:embed="rId6"/>
          <a:stretch>
            <a:fillRect/>
          </a:stretch>
        </p:blipFill>
        <p:spPr>
          <a:xfrm rot="764091">
            <a:off x="10431686" y="1005188"/>
            <a:ext cx="1169504" cy="1190022"/>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xmlns="" id="{DDFD2A70-E244-9443-AC45-E88ED44CEAB0}"/>
              </a:ext>
            </a:extLst>
          </p:cNvPr>
          <p:cNvPicPr>
            <a:picLocks noChangeAspect="1"/>
          </p:cNvPicPr>
          <p:nvPr/>
        </p:nvPicPr>
        <p:blipFill>
          <a:blip r:embed="rId7"/>
          <a:stretch>
            <a:fillRect/>
          </a:stretch>
        </p:blipFill>
        <p:spPr>
          <a:xfrm>
            <a:off x="339619" y="5746706"/>
            <a:ext cx="3164841" cy="857145"/>
          </a:xfrm>
          <a:prstGeom prst="rect">
            <a:avLst/>
          </a:prstGeom>
        </p:spPr>
      </p:pic>
      <p:sp>
        <p:nvSpPr>
          <p:cNvPr id="2" name="Rectangle 1"/>
          <p:cNvSpPr/>
          <p:nvPr/>
        </p:nvSpPr>
        <p:spPr>
          <a:xfrm>
            <a:off x="2152868" y="1357745"/>
            <a:ext cx="8091619" cy="7078861"/>
          </a:xfrm>
          <a:prstGeom prst="rect">
            <a:avLst/>
          </a:prstGeom>
        </p:spPr>
        <p:txBody>
          <a:bodyPr wrap="square">
            <a:spAutoFit/>
          </a:bodyPr>
          <a:lstStyle/>
          <a:p>
            <a:r>
              <a:rPr lang="en-GB" sz="2000" dirty="0">
                <a:latin typeface="Calibri" panose="020F0502020204030204" pitchFamily="34" charset="0"/>
              </a:rPr>
              <a:t>It is important to remember that any work experience can lead to a </a:t>
            </a:r>
            <a:r>
              <a:rPr lang="en-GB" sz="2000" b="1" dirty="0">
                <a:latin typeface="Calibri" panose="020F0502020204030204" pitchFamily="34" charset="0"/>
              </a:rPr>
              <a:t>job</a:t>
            </a:r>
            <a:r>
              <a:rPr lang="en-GB" sz="2000" dirty="0">
                <a:latin typeface="Calibri" panose="020F0502020204030204" pitchFamily="34" charset="0"/>
              </a:rPr>
              <a:t> </a:t>
            </a:r>
            <a:r>
              <a:rPr lang="en-GB" sz="2000" b="1" dirty="0">
                <a:latin typeface="Calibri" panose="020F0502020204030204" pitchFamily="34" charset="0"/>
              </a:rPr>
              <a:t>opportunity</a:t>
            </a:r>
            <a:r>
              <a:rPr lang="en-GB" sz="2000" dirty="0">
                <a:latin typeface="Calibri" panose="020F0502020204030204" pitchFamily="34" charset="0"/>
              </a:rPr>
              <a:t>, you need to set a </a:t>
            </a:r>
            <a:r>
              <a:rPr lang="en-GB" sz="2000" b="1" dirty="0">
                <a:latin typeface="Calibri" panose="020F0502020204030204" pitchFamily="34" charset="0"/>
              </a:rPr>
              <a:t>good impression </a:t>
            </a:r>
            <a:r>
              <a:rPr lang="en-GB" sz="2000" dirty="0">
                <a:latin typeface="Calibri" panose="020F0502020204030204" pitchFamily="34" charset="0"/>
              </a:rPr>
              <a:t>from the very start – look for opportunities to prove yourself</a:t>
            </a:r>
          </a:p>
          <a:p>
            <a:endParaRPr lang="en-GB" sz="2000" dirty="0">
              <a:latin typeface="Calibri" panose="020F0502020204030204" pitchFamily="34" charset="0"/>
            </a:endParaRPr>
          </a:p>
          <a:p>
            <a:r>
              <a:rPr lang="en-GB" sz="2000" b="1" dirty="0">
                <a:latin typeface="Calibri" panose="020F0502020204030204" pitchFamily="34" charset="0"/>
              </a:rPr>
              <a:t>Prepare</a:t>
            </a:r>
            <a:r>
              <a:rPr lang="en-GB" sz="2000" dirty="0">
                <a:latin typeface="Calibri" panose="020F0502020204030204" pitchFamily="34" charset="0"/>
              </a:rPr>
              <a:t> – what are your skills and what skills do you need to work on. Make it clear that you are eager to take on extra responsibilities, such as managing your own project </a:t>
            </a:r>
          </a:p>
          <a:p>
            <a:endParaRPr lang="en-GB" sz="2000" dirty="0">
              <a:latin typeface="Calibri" panose="020F0502020204030204" pitchFamily="34" charset="0"/>
            </a:endParaRPr>
          </a:p>
          <a:p>
            <a:r>
              <a:rPr lang="en-GB" sz="2000" dirty="0">
                <a:latin typeface="Calibri" panose="020F0502020204030204" pitchFamily="34" charset="0"/>
              </a:rPr>
              <a:t>Think about how you can </a:t>
            </a:r>
            <a:r>
              <a:rPr lang="en-GB" sz="2000" b="1" dirty="0">
                <a:latin typeface="Calibri" panose="020F0502020204030204" pitchFamily="34" charset="0"/>
              </a:rPr>
              <a:t>improve the organisation </a:t>
            </a:r>
            <a:r>
              <a:rPr lang="en-GB" sz="2000" dirty="0">
                <a:latin typeface="Calibri" panose="020F0502020204030204" pitchFamily="34" charset="0"/>
              </a:rPr>
              <a:t>on a micro level e.g. refine a process or improve efficiency (can you offer a solution</a:t>
            </a:r>
            <a:r>
              <a:rPr lang="en-US" sz="2000" dirty="0">
                <a:latin typeface="Calibri" panose="020F0502020204030204" pitchFamily="34" charset="0"/>
              </a:rPr>
              <a:t>)</a:t>
            </a:r>
          </a:p>
          <a:p>
            <a:endParaRPr lang="en-GB" sz="2000" dirty="0">
              <a:latin typeface="Calibri" panose="020F0502020204030204" pitchFamily="34" charset="0"/>
            </a:endParaRPr>
          </a:p>
          <a:p>
            <a:r>
              <a:rPr lang="en-GB" sz="2000" dirty="0">
                <a:latin typeface="Calibri" panose="020F0502020204030204" pitchFamily="34" charset="0"/>
              </a:rPr>
              <a:t>Keep a log of your placement – record tasks, responsibilities and achievements. You can then include this in your CV and covering letter </a:t>
            </a:r>
          </a:p>
          <a:p>
            <a:r>
              <a:rPr lang="en-GB" sz="2000" b="1" dirty="0">
                <a:latin typeface="Calibri" panose="020F0502020204030204" pitchFamily="34" charset="0"/>
              </a:rPr>
              <a:t>                                                     </a:t>
            </a:r>
          </a:p>
          <a:p>
            <a:r>
              <a:rPr lang="en-GB" sz="2000" b="1" dirty="0">
                <a:latin typeface="Calibri" panose="020F0502020204030204" pitchFamily="34" charset="0"/>
              </a:rPr>
              <a:t>                                                                             </a:t>
            </a:r>
            <a:r>
              <a:rPr lang="en-GB" sz="2400" b="1" dirty="0">
                <a:latin typeface="Calibri" panose="020F0502020204030204" pitchFamily="34" charset="0"/>
              </a:rPr>
              <a:t>Seek constructive feedback</a:t>
            </a:r>
          </a:p>
          <a:p>
            <a:endParaRPr lang="en-GB" sz="2400" b="1" dirty="0">
              <a:latin typeface="Calibri" panose="020F0502020204030204" pitchFamily="34" charset="0"/>
            </a:endParaRPr>
          </a:p>
          <a:p>
            <a:r>
              <a:rPr lang="en-GB" sz="2400" b="1" dirty="0">
                <a:latin typeface="Calibri" panose="020F0502020204030204" pitchFamily="34" charset="0"/>
              </a:rPr>
              <a:t>                                                                 Self-reflection</a:t>
            </a:r>
          </a:p>
          <a:p>
            <a:endParaRPr lang="en-GB" sz="2000" dirty="0">
              <a:latin typeface="Calibri" panose="020F0502020204030204" pitchFamily="34" charset="0"/>
            </a:endParaRPr>
          </a:p>
          <a:p>
            <a:endParaRPr lang="en-GB" dirty="0">
              <a:latin typeface="Calibri" panose="020F0502020204030204" pitchFamily="34" charset="0"/>
            </a:endParaRPr>
          </a:p>
          <a:p>
            <a:r>
              <a:rPr lang="en-GB" sz="3200" dirty="0"/>
              <a:t/>
            </a:r>
            <a:br>
              <a:rPr lang="en-GB" sz="3200" dirty="0"/>
            </a:br>
            <a:endParaRPr lang="en-US" sz="3200" dirty="0"/>
          </a:p>
        </p:txBody>
      </p:sp>
    </p:spTree>
    <p:extLst>
      <p:ext uri="{BB962C8B-B14F-4D97-AF65-F5344CB8AC3E}">
        <p14:creationId xmlns:p14="http://schemas.microsoft.com/office/powerpoint/2010/main" val="904052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evice&#10;&#10;Description automatically generated">
            <a:hlinkClick r:id="rId2"/>
            <a:extLst>
              <a:ext uri="{FF2B5EF4-FFF2-40B4-BE49-F238E27FC236}">
                <a16:creationId xmlns:a16="http://schemas.microsoft.com/office/drawing/2014/main" xmlns="" id="{D34F836C-8A85-4F9F-9F3F-FE7CF3A84D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4952" y="71947"/>
            <a:ext cx="2520280" cy="2571750"/>
          </a:xfrm>
          <a:prstGeom prst="rect">
            <a:avLst/>
          </a:prstGeom>
        </p:spPr>
      </p:pic>
      <p:pic>
        <p:nvPicPr>
          <p:cNvPr id="5" name="Picture 4" descr="A screenshot of a social media post&#10;&#10;Description automatically generated">
            <a:hlinkClick r:id="rId4"/>
            <a:extLst>
              <a:ext uri="{FF2B5EF4-FFF2-40B4-BE49-F238E27FC236}">
                <a16:creationId xmlns:a16="http://schemas.microsoft.com/office/drawing/2014/main" xmlns="" id="{EAD51F8C-DB40-4DF8-AA79-0B55B8D7CC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083" y="4577587"/>
            <a:ext cx="2916518" cy="2023874"/>
          </a:xfrm>
          <a:prstGeom prst="rect">
            <a:avLst/>
          </a:prstGeom>
        </p:spPr>
      </p:pic>
      <p:pic>
        <p:nvPicPr>
          <p:cNvPr id="7" name="Picture 6" descr="A person with the hand to the face&#10;&#10;Description automatically generated">
            <a:extLst>
              <a:ext uri="{FF2B5EF4-FFF2-40B4-BE49-F238E27FC236}">
                <a16:creationId xmlns:a16="http://schemas.microsoft.com/office/drawing/2014/main" xmlns="" id="{8C357AB9-A407-4EBC-ACD6-1961E830D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0824" y="696750"/>
            <a:ext cx="3905250" cy="1085850"/>
          </a:xfrm>
          <a:prstGeom prst="rect">
            <a:avLst/>
          </a:prstGeom>
        </p:spPr>
      </p:pic>
      <p:pic>
        <p:nvPicPr>
          <p:cNvPr id="9" name="Picture 8" descr="A close up of a logo&#10;&#10;Description automatically generated">
            <a:hlinkClick r:id="rId7"/>
            <a:extLst>
              <a:ext uri="{FF2B5EF4-FFF2-40B4-BE49-F238E27FC236}">
                <a16:creationId xmlns:a16="http://schemas.microsoft.com/office/drawing/2014/main" xmlns="" id="{EF8C96E2-446C-4B81-9502-B85916289E7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444" y="1357822"/>
            <a:ext cx="3766013" cy="3646165"/>
          </a:xfrm>
          <a:prstGeom prst="rect">
            <a:avLst/>
          </a:prstGeom>
        </p:spPr>
      </p:pic>
      <p:pic>
        <p:nvPicPr>
          <p:cNvPr id="11" name="Picture 10" descr="A picture containing drawing&#10;&#10;Description automatically generated">
            <a:hlinkClick r:id="rId9"/>
            <a:extLst>
              <a:ext uri="{FF2B5EF4-FFF2-40B4-BE49-F238E27FC236}">
                <a16:creationId xmlns:a16="http://schemas.microsoft.com/office/drawing/2014/main" xmlns="" id="{4C866FC4-D538-4F48-B846-414F3B8DC8F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31528" y="3377449"/>
            <a:ext cx="2593360" cy="1200138"/>
          </a:xfrm>
          <a:prstGeom prst="rect">
            <a:avLst/>
          </a:prstGeom>
        </p:spPr>
      </p:pic>
      <p:pic>
        <p:nvPicPr>
          <p:cNvPr id="13" name="Picture 12" descr="A picture containing indoor, table, sitting, red&#10;&#10;Description automatically generated">
            <a:hlinkClick r:id="rId11"/>
            <a:extLst>
              <a:ext uri="{FF2B5EF4-FFF2-40B4-BE49-F238E27FC236}">
                <a16:creationId xmlns:a16="http://schemas.microsoft.com/office/drawing/2014/main" xmlns="" id="{5074E84D-7ACA-4DC5-8566-30968E40FCE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42842" y="5122166"/>
            <a:ext cx="2707064" cy="1804709"/>
          </a:xfrm>
          <a:prstGeom prst="rect">
            <a:avLst/>
          </a:prstGeom>
        </p:spPr>
      </p:pic>
      <p:pic>
        <p:nvPicPr>
          <p:cNvPr id="14" name="Picture 13">
            <a:extLst>
              <a:ext uri="{FF2B5EF4-FFF2-40B4-BE49-F238E27FC236}">
                <a16:creationId xmlns:a16="http://schemas.microsoft.com/office/drawing/2014/main" xmlns="" id="{D8AA907A-1900-4312-8C87-1547A70E1825}"/>
              </a:ext>
            </a:extLst>
          </p:cNvPr>
          <p:cNvPicPr>
            <a:picLocks noChangeAspect="1"/>
          </p:cNvPicPr>
          <p:nvPr/>
        </p:nvPicPr>
        <p:blipFill>
          <a:blip r:embed="rId13"/>
          <a:stretch>
            <a:fillRect/>
          </a:stretch>
        </p:blipFill>
        <p:spPr>
          <a:xfrm>
            <a:off x="10315232" y="8777"/>
            <a:ext cx="1810669" cy="609653"/>
          </a:xfrm>
          <a:prstGeom prst="rect">
            <a:avLst/>
          </a:prstGeom>
        </p:spPr>
      </p:pic>
      <p:pic>
        <p:nvPicPr>
          <p:cNvPr id="15" name="Picture 14">
            <a:hlinkClick r:id="rId14"/>
            <a:extLst>
              <a:ext uri="{FF2B5EF4-FFF2-40B4-BE49-F238E27FC236}">
                <a16:creationId xmlns:a16="http://schemas.microsoft.com/office/drawing/2014/main" xmlns="" id="{5D9014C3-6624-4A89-980E-A8EEBF0485C6}"/>
              </a:ext>
            </a:extLst>
          </p:cNvPr>
          <p:cNvPicPr>
            <a:picLocks noChangeAspect="1"/>
          </p:cNvPicPr>
          <p:nvPr/>
        </p:nvPicPr>
        <p:blipFill>
          <a:blip r:embed="rId15"/>
          <a:stretch>
            <a:fillRect/>
          </a:stretch>
        </p:blipFill>
        <p:spPr>
          <a:xfrm>
            <a:off x="4195883" y="2315514"/>
            <a:ext cx="2808312" cy="2155559"/>
          </a:xfrm>
          <a:prstGeom prst="rect">
            <a:avLst/>
          </a:prstGeom>
        </p:spPr>
      </p:pic>
      <p:sp>
        <p:nvSpPr>
          <p:cNvPr id="12" name="Rectangle 11">
            <a:extLst>
              <a:ext uri="{FF2B5EF4-FFF2-40B4-BE49-F238E27FC236}">
                <a16:creationId xmlns:a16="http://schemas.microsoft.com/office/drawing/2014/main" xmlns="" id="{5A82D0FF-1E12-4CBF-8154-31E853D6C48F}"/>
              </a:ext>
            </a:extLst>
          </p:cNvPr>
          <p:cNvSpPr/>
          <p:nvPr/>
        </p:nvSpPr>
        <p:spPr>
          <a:xfrm>
            <a:off x="0" y="23250"/>
            <a:ext cx="4085564" cy="475989"/>
          </a:xfrm>
          <a:prstGeom prst="rect">
            <a:avLst/>
          </a:prstGeom>
          <a:gradFill>
            <a:gsLst>
              <a:gs pos="86000">
                <a:schemeClr val="accent1">
                  <a:lumMod val="5000"/>
                  <a:lumOff val="95000"/>
                </a:schemeClr>
              </a:gs>
              <a:gs pos="45000">
                <a:srgbClr val="46377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Montserrat" pitchFamily="2" charset="77"/>
              </a:rPr>
              <a:t>Opportunities at </a:t>
            </a:r>
            <a:r>
              <a:rPr lang="en-US" sz="2000" b="1" dirty="0" err="1">
                <a:solidFill>
                  <a:schemeClr val="bg1"/>
                </a:solidFill>
                <a:latin typeface="Montserrat" pitchFamily="2" charset="77"/>
              </a:rPr>
              <a:t>UoB</a:t>
            </a:r>
            <a:endParaRPr lang="en-US" sz="2000" b="1" dirty="0">
              <a:solidFill>
                <a:schemeClr val="bg1"/>
              </a:solidFill>
              <a:latin typeface="Montserrat" pitchFamily="2" charset="77"/>
            </a:endParaRPr>
          </a:p>
        </p:txBody>
      </p:sp>
      <p:pic>
        <p:nvPicPr>
          <p:cNvPr id="4" name="Picture 3" descr="Chart&#10;&#10;Description automatically generated">
            <a:hlinkClick r:id="rId16"/>
            <a:extLst>
              <a:ext uri="{FF2B5EF4-FFF2-40B4-BE49-F238E27FC236}">
                <a16:creationId xmlns:a16="http://schemas.microsoft.com/office/drawing/2014/main" xmlns="" id="{A35B1DA8-8B8A-4E9A-8035-36765A50B956}"/>
              </a:ext>
            </a:extLst>
          </p:cNvPr>
          <p:cNvPicPr>
            <a:picLocks noChangeAspect="1"/>
          </p:cNvPicPr>
          <p:nvPr/>
        </p:nvPicPr>
        <p:blipFill>
          <a:blip r:embed="rId17"/>
          <a:stretch>
            <a:fillRect/>
          </a:stretch>
        </p:blipFill>
        <p:spPr>
          <a:xfrm>
            <a:off x="4085564" y="5122166"/>
            <a:ext cx="3028950" cy="1514475"/>
          </a:xfrm>
          <a:prstGeom prst="rect">
            <a:avLst/>
          </a:prstGeom>
        </p:spPr>
      </p:pic>
    </p:spTree>
    <p:extLst>
      <p:ext uri="{BB962C8B-B14F-4D97-AF65-F5344CB8AC3E}">
        <p14:creationId xmlns:p14="http://schemas.microsoft.com/office/powerpoint/2010/main" val="4170863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xmlns="" id="{64BAE36D-5126-4EEB-8FE1-FFC0A616BFAD}"/>
              </a:ext>
            </a:extLst>
          </p:cNvPr>
          <p:cNvPicPr>
            <a:picLocks noChangeAspect="1"/>
          </p:cNvPicPr>
          <p:nvPr/>
        </p:nvPicPr>
        <p:blipFill>
          <a:blip r:embed="rId3"/>
          <a:stretch>
            <a:fillRect/>
          </a:stretch>
        </p:blipFill>
        <p:spPr>
          <a:xfrm>
            <a:off x="0" y="-20444"/>
            <a:ext cx="12191999" cy="7296507"/>
          </a:xfrm>
          <a:prstGeom prst="rect">
            <a:avLst/>
          </a:prstGeom>
        </p:spPr>
      </p:pic>
      <p:pic>
        <p:nvPicPr>
          <p:cNvPr id="4" name="Picture 3">
            <a:extLst>
              <a:ext uri="{FF2B5EF4-FFF2-40B4-BE49-F238E27FC236}">
                <a16:creationId xmlns:a16="http://schemas.microsoft.com/office/drawing/2014/main" xmlns="" id="{B9B4BCDB-7285-442E-87A6-84DCEA51C37B}"/>
              </a:ext>
            </a:extLst>
          </p:cNvPr>
          <p:cNvPicPr>
            <a:picLocks noChangeAspect="1"/>
          </p:cNvPicPr>
          <p:nvPr/>
        </p:nvPicPr>
        <p:blipFill>
          <a:blip r:embed="rId4"/>
          <a:stretch>
            <a:fillRect/>
          </a:stretch>
        </p:blipFill>
        <p:spPr>
          <a:xfrm>
            <a:off x="10381330" y="-20444"/>
            <a:ext cx="1810669" cy="609653"/>
          </a:xfrm>
          <a:prstGeom prst="rect">
            <a:avLst/>
          </a:prstGeom>
        </p:spPr>
      </p:pic>
      <p:sp>
        <p:nvSpPr>
          <p:cNvPr id="5" name="Rectangle 4">
            <a:extLst>
              <a:ext uri="{FF2B5EF4-FFF2-40B4-BE49-F238E27FC236}">
                <a16:creationId xmlns:a16="http://schemas.microsoft.com/office/drawing/2014/main" xmlns="" id="{952FC9AF-E0D1-4698-8676-E9F1FA11BA3B}"/>
              </a:ext>
            </a:extLst>
          </p:cNvPr>
          <p:cNvSpPr/>
          <p:nvPr/>
        </p:nvSpPr>
        <p:spPr>
          <a:xfrm>
            <a:off x="0" y="46387"/>
            <a:ext cx="4085564" cy="542822"/>
          </a:xfrm>
          <a:prstGeom prst="rect">
            <a:avLst/>
          </a:prstGeom>
          <a:gradFill>
            <a:gsLst>
              <a:gs pos="86000">
                <a:schemeClr val="accent1">
                  <a:lumMod val="5000"/>
                  <a:lumOff val="95000"/>
                </a:schemeClr>
              </a:gs>
              <a:gs pos="45000">
                <a:srgbClr val="46377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Professional Skills</a:t>
            </a:r>
          </a:p>
        </p:txBody>
      </p:sp>
    </p:spTree>
    <p:extLst>
      <p:ext uri="{BB962C8B-B14F-4D97-AF65-F5344CB8AC3E}">
        <p14:creationId xmlns:p14="http://schemas.microsoft.com/office/powerpoint/2010/main" val="11000200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2119</TotalTime>
  <Words>1068</Words>
  <Application>Microsoft Office PowerPoint</Application>
  <PresentationFormat>Custom</PresentationFormat>
  <Paragraphs>176</Paragraphs>
  <Slides>18</Slides>
  <Notes>0</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1_Office Theme</vt:lpstr>
      <vt:lpstr>Employability Community and Youth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Bolton Award? An employability programme designed to give you work experience and develop soft skills that employers crave.   You can start at any time in the year, whether you are a first year undergraduate or a PhD candidate!  You can complete it at your own pace. Whether it takes three months or three years, it's your choice! </vt:lpstr>
      <vt:lpstr>PowerPoint Presentation</vt:lpstr>
      <vt:lpstr>Some positives for the future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in section title here…</dc:title>
  <dc:creator>Jeni Sanderson</dc:creator>
  <cp:lastModifiedBy>Home</cp:lastModifiedBy>
  <cp:revision>50</cp:revision>
  <dcterms:created xsi:type="dcterms:W3CDTF">2020-09-17T14:13:57Z</dcterms:created>
  <dcterms:modified xsi:type="dcterms:W3CDTF">2021-02-25T08:54:34Z</dcterms:modified>
</cp:coreProperties>
</file>